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101"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68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77D439-3E4B-DA3E-CC62-10219DBCF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858" y="0"/>
            <a:ext cx="8151541"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156404-3805-4FAE-6D28-6B876B1163B5}"/>
              </a:ext>
            </a:extLst>
          </p:cNvPr>
          <p:cNvSpPr txBox="1"/>
          <p:nvPr/>
        </p:nvSpPr>
        <p:spPr>
          <a:xfrm>
            <a:off x="490654" y="2063854"/>
            <a:ext cx="6311590" cy="5355312"/>
          </a:xfrm>
          <a:prstGeom prst="rect">
            <a:avLst/>
          </a:prstGeom>
          <a:noFill/>
        </p:spPr>
        <p:txBody>
          <a:bodyPr wrap="square">
            <a:spAutoFit/>
          </a:bodyPr>
          <a:lstStyle/>
          <a:p>
            <a:r>
              <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rPr>
              <a:t>Digital Library System</a:t>
            </a:r>
          </a:p>
          <a:p>
            <a:endPar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endParaRPr>
          </a:p>
          <a:p>
            <a:endPar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endParaRPr>
          </a:p>
          <a:p>
            <a:endPar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endParaRPr>
          </a:p>
          <a:p>
            <a:endPar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endParaRPr>
          </a:p>
          <a:p>
            <a:endParaRPr lang="en-US" sz="4800" kern="0" spc="-122" dirty="0">
              <a:solidFill>
                <a:srgbClr val="D73AD7"/>
              </a:solidFill>
              <a:latin typeface="Times New Roman" panose="02020603050405020304" pitchFamily="18" charset="0"/>
              <a:ea typeface="Source Serif Pro" pitchFamily="34" charset="-122"/>
              <a:cs typeface="Times New Roman" panose="02020603050405020304" pitchFamily="18" charset="0"/>
            </a:endParaRPr>
          </a:p>
          <a:p>
            <a:r>
              <a:rPr lang="en-US" dirty="0"/>
              <a:t>                                                             J. Jyothi  Priya </a:t>
            </a:r>
          </a:p>
          <a:p>
            <a:r>
              <a:rPr lang="en-US" dirty="0"/>
              <a:t>                                                            192211978</a:t>
            </a:r>
          </a:p>
          <a:p>
            <a:r>
              <a:rPr lang="en-IN" dirty="0"/>
              <a:t>                                                            Dr. K. Jayasakthi Velmurugan</a:t>
            </a:r>
          </a:p>
        </p:txBody>
      </p:sp>
    </p:spTree>
    <p:extLst>
      <p:ext uri="{BB962C8B-B14F-4D97-AF65-F5344CB8AC3E}">
        <p14:creationId xmlns:p14="http://schemas.microsoft.com/office/powerpoint/2010/main" val="335275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23424" y="568404"/>
            <a:ext cx="7697153" cy="1215866"/>
          </a:xfrm>
          <a:prstGeom prst="rect">
            <a:avLst/>
          </a:prstGeom>
          <a:noFill/>
          <a:ln/>
        </p:spPr>
        <p:txBody>
          <a:bodyPr wrap="square" lIns="0" tIns="0" rIns="0" bIns="0" rtlCol="0" anchor="t"/>
          <a:lstStyle/>
          <a:p>
            <a:pPr marL="0" indent="0">
              <a:lnSpc>
                <a:spcPts val="4750"/>
              </a:lnSpc>
              <a:buNone/>
            </a:pPr>
            <a:r>
              <a:rPr lang="en-US" sz="3800" kern="0" spc="-77" dirty="0">
                <a:solidFill>
                  <a:srgbClr val="D73AD7"/>
                </a:solidFill>
                <a:latin typeface="Source Serif Pro" pitchFamily="34" charset="0"/>
                <a:ea typeface="Source Serif Pro" pitchFamily="34" charset="-122"/>
                <a:cs typeface="Source Serif Pro" pitchFamily="34" charset="-120"/>
              </a:rPr>
              <a:t>Conclusion and Future Enhancement</a:t>
            </a:r>
            <a:endParaRPr lang="en-US" sz="3800" dirty="0"/>
          </a:p>
        </p:txBody>
      </p:sp>
      <p:pic>
        <p:nvPicPr>
          <p:cNvPr id="4" name="Image 1" descr="preencoded.png"/>
          <p:cNvPicPr>
            <a:picLocks noChangeAspect="1"/>
          </p:cNvPicPr>
          <p:nvPr/>
        </p:nvPicPr>
        <p:blipFill>
          <a:blip r:embed="rId4"/>
          <a:stretch>
            <a:fillRect/>
          </a:stretch>
        </p:blipFill>
        <p:spPr>
          <a:xfrm>
            <a:off x="723424" y="2094309"/>
            <a:ext cx="516731" cy="516731"/>
          </a:xfrm>
          <a:prstGeom prst="rect">
            <a:avLst/>
          </a:prstGeom>
        </p:spPr>
      </p:pic>
      <p:sp>
        <p:nvSpPr>
          <p:cNvPr id="5" name="Text 1"/>
          <p:cNvSpPr/>
          <p:nvPr/>
        </p:nvSpPr>
        <p:spPr>
          <a:xfrm>
            <a:off x="723424" y="2817733"/>
            <a:ext cx="2443401" cy="303848"/>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Enhanced Accessibility</a:t>
            </a:r>
            <a:endParaRPr lang="en-US" sz="1900" dirty="0"/>
          </a:p>
        </p:txBody>
      </p:sp>
      <p:sp>
        <p:nvSpPr>
          <p:cNvPr id="6" name="Text 2"/>
          <p:cNvSpPr/>
          <p:nvPr/>
        </p:nvSpPr>
        <p:spPr>
          <a:xfrm>
            <a:off x="723424" y="3245525"/>
            <a:ext cx="3693557" cy="991910"/>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The digital library system provides 24/7 access to resources from anywhere with an internet connection.</a:t>
            </a:r>
            <a:endParaRPr lang="en-US" sz="1600" dirty="0"/>
          </a:p>
        </p:txBody>
      </p:sp>
      <p:pic>
        <p:nvPicPr>
          <p:cNvPr id="7" name="Image 2" descr="preencoded.png"/>
          <p:cNvPicPr>
            <a:picLocks noChangeAspect="1"/>
          </p:cNvPicPr>
          <p:nvPr/>
        </p:nvPicPr>
        <p:blipFill>
          <a:blip r:embed="rId5"/>
          <a:stretch>
            <a:fillRect/>
          </a:stretch>
        </p:blipFill>
        <p:spPr>
          <a:xfrm>
            <a:off x="4727019" y="2094309"/>
            <a:ext cx="516731" cy="516731"/>
          </a:xfrm>
          <a:prstGeom prst="rect">
            <a:avLst/>
          </a:prstGeom>
        </p:spPr>
      </p:pic>
      <p:sp>
        <p:nvSpPr>
          <p:cNvPr id="8" name="Text 3"/>
          <p:cNvSpPr/>
          <p:nvPr/>
        </p:nvSpPr>
        <p:spPr>
          <a:xfrm>
            <a:off x="4727019" y="2817733"/>
            <a:ext cx="3267908" cy="303848"/>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Improved Search Functionality</a:t>
            </a:r>
            <a:endParaRPr lang="en-US" sz="1900" dirty="0"/>
          </a:p>
        </p:txBody>
      </p:sp>
      <p:sp>
        <p:nvSpPr>
          <p:cNvPr id="9" name="Text 4"/>
          <p:cNvSpPr/>
          <p:nvPr/>
        </p:nvSpPr>
        <p:spPr>
          <a:xfrm>
            <a:off x="4727019" y="3245525"/>
            <a:ext cx="3693557" cy="991910"/>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Advanced search capabilities enhance resource discovery, simplifying the process for users.</a:t>
            </a:r>
            <a:endParaRPr lang="en-US" sz="1600" dirty="0"/>
          </a:p>
        </p:txBody>
      </p:sp>
      <p:pic>
        <p:nvPicPr>
          <p:cNvPr id="10" name="Image 3" descr="preencoded.png"/>
          <p:cNvPicPr>
            <a:picLocks noChangeAspect="1"/>
          </p:cNvPicPr>
          <p:nvPr/>
        </p:nvPicPr>
        <p:blipFill>
          <a:blip r:embed="rId6"/>
          <a:stretch>
            <a:fillRect/>
          </a:stretch>
        </p:blipFill>
        <p:spPr>
          <a:xfrm>
            <a:off x="723424" y="4857512"/>
            <a:ext cx="516731" cy="516731"/>
          </a:xfrm>
          <a:prstGeom prst="rect">
            <a:avLst/>
          </a:prstGeom>
        </p:spPr>
      </p:pic>
      <p:sp>
        <p:nvSpPr>
          <p:cNvPr id="11" name="Text 5"/>
          <p:cNvSpPr/>
          <p:nvPr/>
        </p:nvSpPr>
        <p:spPr>
          <a:xfrm>
            <a:off x="723424" y="5580936"/>
            <a:ext cx="3402806" cy="303848"/>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Personalized Recommendations</a:t>
            </a:r>
            <a:endParaRPr lang="en-US" sz="1900" dirty="0"/>
          </a:p>
        </p:txBody>
      </p:sp>
      <p:sp>
        <p:nvSpPr>
          <p:cNvPr id="12" name="Text 6"/>
          <p:cNvSpPr/>
          <p:nvPr/>
        </p:nvSpPr>
        <p:spPr>
          <a:xfrm>
            <a:off x="723424" y="6008727"/>
            <a:ext cx="3693557" cy="66127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Tailored suggestions based on user interests and browsing history improve engagement.</a:t>
            </a:r>
            <a:endParaRPr lang="en-US" sz="1600" dirty="0"/>
          </a:p>
        </p:txBody>
      </p:sp>
      <p:pic>
        <p:nvPicPr>
          <p:cNvPr id="13" name="Image 4" descr="preencoded.png"/>
          <p:cNvPicPr>
            <a:picLocks noChangeAspect="1"/>
          </p:cNvPicPr>
          <p:nvPr/>
        </p:nvPicPr>
        <p:blipFill>
          <a:blip r:embed="rId7"/>
          <a:stretch>
            <a:fillRect/>
          </a:stretch>
        </p:blipFill>
        <p:spPr>
          <a:xfrm>
            <a:off x="4727019" y="4857512"/>
            <a:ext cx="516731" cy="516731"/>
          </a:xfrm>
          <a:prstGeom prst="rect">
            <a:avLst/>
          </a:prstGeom>
        </p:spPr>
      </p:pic>
      <p:sp>
        <p:nvSpPr>
          <p:cNvPr id="14" name="Text 7"/>
          <p:cNvSpPr/>
          <p:nvPr/>
        </p:nvSpPr>
        <p:spPr>
          <a:xfrm>
            <a:off x="4727019" y="5580936"/>
            <a:ext cx="2431733" cy="303848"/>
          </a:xfrm>
          <a:prstGeom prst="rect">
            <a:avLst/>
          </a:prstGeom>
          <a:noFill/>
          <a:ln/>
        </p:spPr>
        <p:txBody>
          <a:bodyPr wrap="none" lIns="0" tIns="0" rIns="0" bIns="0" rtlCol="0" anchor="t"/>
          <a:lstStyle/>
          <a:p>
            <a:pPr marL="0" indent="0" algn="l">
              <a:lnSpc>
                <a:spcPts val="2350"/>
              </a:lnSpc>
              <a:buNone/>
            </a:pPr>
            <a:r>
              <a:rPr lang="en-US" sz="1900" kern="0" spc="-38" dirty="0">
                <a:solidFill>
                  <a:srgbClr val="272525"/>
                </a:solidFill>
                <a:latin typeface="Source Serif Pro" pitchFamily="34" charset="0"/>
                <a:ea typeface="Source Serif Pro" pitchFamily="34" charset="-122"/>
                <a:cs typeface="Source Serif Pro" pitchFamily="34" charset="-120"/>
              </a:rPr>
              <a:t>Future Enhancements</a:t>
            </a:r>
            <a:endParaRPr lang="en-US" sz="1900" dirty="0"/>
          </a:p>
        </p:txBody>
      </p:sp>
      <p:sp>
        <p:nvSpPr>
          <p:cNvPr id="15" name="Text 8"/>
          <p:cNvSpPr/>
          <p:nvPr/>
        </p:nvSpPr>
        <p:spPr>
          <a:xfrm>
            <a:off x="4727019" y="6008727"/>
            <a:ext cx="3693557" cy="1653183"/>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Future development plans include integrating augmented reality, virtual reality, and artificial intelligence technologies to further enhance the user experience and provide innovative learning opportunities.</a:t>
            </a:r>
            <a:endParaRPr lang="en-US" sz="1600" dirty="0"/>
          </a:p>
        </p:txBody>
      </p:sp>
      <p:sp>
        <p:nvSpPr>
          <p:cNvPr id="16" name="Rectangle 15">
            <a:extLst>
              <a:ext uri="{FF2B5EF4-FFF2-40B4-BE49-F238E27FC236}">
                <a16:creationId xmlns:a16="http://schemas.microsoft.com/office/drawing/2014/main" id="{619F12F4-4ADA-6B26-8649-7BC9F071B77B}"/>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1725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Reference</a:t>
            </a:r>
            <a:endParaRPr lang="en-US" sz="4400" dirty="0"/>
          </a:p>
        </p:txBody>
      </p:sp>
      <p:sp>
        <p:nvSpPr>
          <p:cNvPr id="4" name="Text 1"/>
          <p:cNvSpPr/>
          <p:nvPr/>
        </p:nvSpPr>
        <p:spPr>
          <a:xfrm>
            <a:off x="6324124" y="3880247"/>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information presented in this presentation is based on various research papers, articles, and industry best practices related to digital library systems. This presentation is intended for informational purposes and does not represent any specific product or service.</a:t>
            </a:r>
            <a:endParaRPr lang="en-US" sz="1850" dirty="0"/>
          </a:p>
        </p:txBody>
      </p:sp>
      <p:sp>
        <p:nvSpPr>
          <p:cNvPr id="5" name="Rectangle 4">
            <a:extLst>
              <a:ext uri="{FF2B5EF4-FFF2-40B4-BE49-F238E27FC236}">
                <a16:creationId xmlns:a16="http://schemas.microsoft.com/office/drawing/2014/main" id="{AA2FC1C5-661A-CFD4-DDEB-C134522AD389}"/>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0976B76C-745D-1BD0-2B3C-85C595CA8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060"/>
          <a:stretch/>
        </p:blipFill>
        <p:spPr bwMode="auto">
          <a:xfrm>
            <a:off x="20" y="1538"/>
            <a:ext cx="14630380" cy="822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3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3" y="845684"/>
            <a:ext cx="7468553" cy="2914650"/>
          </a:xfrm>
          <a:prstGeom prst="rect">
            <a:avLst/>
          </a:prstGeom>
          <a:noFill/>
          <a:ln/>
        </p:spPr>
        <p:txBody>
          <a:bodyPr wrap="square" lIns="0" tIns="0" rIns="0" bIns="0" rtlCol="0" anchor="t"/>
          <a:lstStyle/>
          <a:p>
            <a:pPr marL="0" indent="0">
              <a:lnSpc>
                <a:spcPts val="7650"/>
              </a:lnSpc>
              <a:buNone/>
            </a:pPr>
            <a:r>
              <a:rPr lang="en-US" sz="6100" kern="0" spc="-122" dirty="0">
                <a:solidFill>
                  <a:srgbClr val="D73AD7"/>
                </a:solidFill>
                <a:latin typeface="Source Serif Pro" pitchFamily="34" charset="0"/>
                <a:ea typeface="Source Serif Pro" pitchFamily="34" charset="-122"/>
                <a:cs typeface="Source Serif Pro" pitchFamily="34" charset="-120"/>
              </a:rPr>
              <a:t>Introduction to the Digital Library System</a:t>
            </a:r>
            <a:endParaRPr lang="en-US" sz="6100" dirty="0"/>
          </a:p>
        </p:txBody>
      </p:sp>
      <p:sp>
        <p:nvSpPr>
          <p:cNvPr id="4" name="Text 1"/>
          <p:cNvSpPr/>
          <p:nvPr/>
        </p:nvSpPr>
        <p:spPr>
          <a:xfrm>
            <a:off x="837724" y="4832985"/>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Welcome to the presentation outlining the proposed digital library system. This system will revolutionize how users access and interact with our library's resources.</a:t>
            </a:r>
            <a:endParaRPr lang="en-US" sz="1850" dirty="0"/>
          </a:p>
        </p:txBody>
      </p:sp>
      <p:sp>
        <p:nvSpPr>
          <p:cNvPr id="5" name="Shape 2"/>
          <p:cNvSpPr/>
          <p:nvPr/>
        </p:nvSpPr>
        <p:spPr>
          <a:xfrm>
            <a:off x="837724" y="6269117"/>
            <a:ext cx="382905" cy="382905"/>
          </a:xfrm>
          <a:prstGeom prst="roundRect">
            <a:avLst>
              <a:gd name="adj" fmla="val 23878209"/>
            </a:avLst>
          </a:prstGeom>
          <a:noFill/>
          <a:ln w="7620">
            <a:solidFill>
              <a:srgbClr val="FFFFFF"/>
            </a:solidFill>
            <a:prstDash val="solid"/>
          </a:ln>
        </p:spPr>
        <p:txBody>
          <a:bodyPr/>
          <a:lstStyle/>
          <a:p>
            <a:endParaRPr lang="en-IN"/>
          </a:p>
        </p:txBody>
      </p:sp>
      <p:sp>
        <p:nvSpPr>
          <p:cNvPr id="7" name="Text 3"/>
          <p:cNvSpPr/>
          <p:nvPr/>
        </p:nvSpPr>
        <p:spPr>
          <a:xfrm>
            <a:off x="1340287" y="6251258"/>
            <a:ext cx="1884878" cy="418862"/>
          </a:xfrm>
          <a:prstGeom prst="rect">
            <a:avLst/>
          </a:prstGeom>
          <a:noFill/>
          <a:ln/>
        </p:spPr>
        <p:txBody>
          <a:bodyPr wrap="none" lIns="0" tIns="0" rIns="0" bIns="0" rtlCol="0" anchor="t"/>
          <a:lstStyle/>
          <a:p>
            <a:pPr marL="0" indent="0" algn="l">
              <a:lnSpc>
                <a:spcPts val="3250"/>
              </a:lnSpc>
              <a:buNone/>
            </a:pPr>
            <a:endParaRPr lang="en-US" sz="2350" dirty="0"/>
          </a:p>
        </p:txBody>
      </p:sp>
      <p:sp>
        <p:nvSpPr>
          <p:cNvPr id="8" name="Rectangle 7">
            <a:extLst>
              <a:ext uri="{FF2B5EF4-FFF2-40B4-BE49-F238E27FC236}">
                <a16:creationId xmlns:a16="http://schemas.microsoft.com/office/drawing/2014/main" id="{D4EB6652-B7E8-5168-95A5-301EE509F10D}"/>
              </a:ext>
            </a:extLst>
          </p:cNvPr>
          <p:cNvSpPr/>
          <p:nvPr/>
        </p:nvSpPr>
        <p:spPr>
          <a:xfrm>
            <a:off x="12422459" y="7761249"/>
            <a:ext cx="2007219" cy="3122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8748" y="360402"/>
            <a:ext cx="3084552" cy="385524"/>
          </a:xfrm>
          <a:prstGeom prst="rect">
            <a:avLst/>
          </a:prstGeom>
          <a:noFill/>
          <a:ln/>
        </p:spPr>
        <p:txBody>
          <a:bodyPr wrap="none" lIns="0" tIns="0" rIns="0" bIns="0" rtlCol="0" anchor="t"/>
          <a:lstStyle/>
          <a:p>
            <a:pPr marL="0" indent="0">
              <a:lnSpc>
                <a:spcPts val="3000"/>
              </a:lnSpc>
              <a:buNone/>
            </a:pPr>
            <a:r>
              <a:rPr lang="en-US" sz="2400" kern="0" spc="-49" dirty="0">
                <a:solidFill>
                  <a:srgbClr val="D73AD7"/>
                </a:solidFill>
                <a:latin typeface="Source Serif Pro" pitchFamily="34" charset="0"/>
                <a:ea typeface="Source Serif Pro" pitchFamily="34" charset="-122"/>
                <a:cs typeface="Source Serif Pro" pitchFamily="34" charset="-120"/>
              </a:rPr>
              <a:t>Agenda</a:t>
            </a:r>
            <a:endParaRPr lang="en-US" sz="2400" dirty="0"/>
          </a:p>
        </p:txBody>
      </p:sp>
      <p:sp>
        <p:nvSpPr>
          <p:cNvPr id="3" name="Shape 1"/>
          <p:cNvSpPr/>
          <p:nvPr/>
        </p:nvSpPr>
        <p:spPr>
          <a:xfrm>
            <a:off x="647700" y="1008102"/>
            <a:ext cx="15240" cy="6862167"/>
          </a:xfrm>
          <a:prstGeom prst="roundRect">
            <a:avLst>
              <a:gd name="adj" fmla="val 361294"/>
            </a:avLst>
          </a:prstGeom>
          <a:solidFill>
            <a:srgbClr val="DABADD"/>
          </a:solidFill>
          <a:ln/>
        </p:spPr>
        <p:txBody>
          <a:bodyPr/>
          <a:lstStyle/>
          <a:p>
            <a:endParaRPr lang="en-IN"/>
          </a:p>
        </p:txBody>
      </p:sp>
      <p:sp>
        <p:nvSpPr>
          <p:cNvPr id="4" name="Shape 2"/>
          <p:cNvSpPr/>
          <p:nvPr/>
        </p:nvSpPr>
        <p:spPr>
          <a:xfrm>
            <a:off x="787539" y="1295281"/>
            <a:ext cx="458748" cy="15240"/>
          </a:xfrm>
          <a:prstGeom prst="roundRect">
            <a:avLst>
              <a:gd name="adj" fmla="val 361294"/>
            </a:avLst>
          </a:prstGeom>
          <a:solidFill>
            <a:srgbClr val="DABADD"/>
          </a:solidFill>
          <a:ln/>
        </p:spPr>
        <p:txBody>
          <a:bodyPr/>
          <a:lstStyle/>
          <a:p>
            <a:endParaRPr lang="en-IN"/>
          </a:p>
        </p:txBody>
      </p:sp>
      <p:sp>
        <p:nvSpPr>
          <p:cNvPr id="5" name="Shape 3"/>
          <p:cNvSpPr/>
          <p:nvPr/>
        </p:nvSpPr>
        <p:spPr>
          <a:xfrm>
            <a:off x="507861" y="1155502"/>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6" name="Text 4"/>
          <p:cNvSpPr/>
          <p:nvPr/>
        </p:nvSpPr>
        <p:spPr>
          <a:xfrm>
            <a:off x="609064" y="1210389"/>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1</a:t>
            </a:r>
            <a:endParaRPr lang="en-US" sz="1450" dirty="0"/>
          </a:p>
        </p:txBody>
      </p:sp>
      <p:sp>
        <p:nvSpPr>
          <p:cNvPr id="7" name="Text 5"/>
          <p:cNvSpPr/>
          <p:nvPr/>
        </p:nvSpPr>
        <p:spPr>
          <a:xfrm>
            <a:off x="1376243" y="1139190"/>
            <a:ext cx="1542217"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Introduction</a:t>
            </a:r>
            <a:endParaRPr lang="en-US" sz="1200" dirty="0"/>
          </a:p>
        </p:txBody>
      </p:sp>
      <p:sp>
        <p:nvSpPr>
          <p:cNvPr id="8" name="Text 6"/>
          <p:cNvSpPr/>
          <p:nvPr/>
        </p:nvSpPr>
        <p:spPr>
          <a:xfrm>
            <a:off x="1376243" y="1410414"/>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A brief overview of the digital library system and its purpose.</a:t>
            </a:r>
            <a:endParaRPr lang="en-US" sz="1000" dirty="0"/>
          </a:p>
        </p:txBody>
      </p:sp>
      <p:sp>
        <p:nvSpPr>
          <p:cNvPr id="9" name="Shape 7"/>
          <p:cNvSpPr/>
          <p:nvPr/>
        </p:nvSpPr>
        <p:spPr>
          <a:xfrm>
            <a:off x="787539" y="2169438"/>
            <a:ext cx="458748" cy="15240"/>
          </a:xfrm>
          <a:prstGeom prst="roundRect">
            <a:avLst>
              <a:gd name="adj" fmla="val 361294"/>
            </a:avLst>
          </a:prstGeom>
          <a:solidFill>
            <a:srgbClr val="DABADD"/>
          </a:solidFill>
          <a:ln/>
        </p:spPr>
        <p:txBody>
          <a:bodyPr/>
          <a:lstStyle/>
          <a:p>
            <a:endParaRPr lang="en-IN"/>
          </a:p>
        </p:txBody>
      </p:sp>
      <p:sp>
        <p:nvSpPr>
          <p:cNvPr id="10" name="Shape 8"/>
          <p:cNvSpPr/>
          <p:nvPr/>
        </p:nvSpPr>
        <p:spPr>
          <a:xfrm>
            <a:off x="507861" y="2029658"/>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1" name="Text 9"/>
          <p:cNvSpPr/>
          <p:nvPr/>
        </p:nvSpPr>
        <p:spPr>
          <a:xfrm>
            <a:off x="609064" y="2084546"/>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2</a:t>
            </a:r>
            <a:endParaRPr lang="en-US" sz="1450" dirty="0"/>
          </a:p>
        </p:txBody>
      </p:sp>
      <p:sp>
        <p:nvSpPr>
          <p:cNvPr id="12" name="Text 10"/>
          <p:cNvSpPr/>
          <p:nvPr/>
        </p:nvSpPr>
        <p:spPr>
          <a:xfrm>
            <a:off x="1376243" y="2013347"/>
            <a:ext cx="1542217"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Objective</a:t>
            </a:r>
            <a:endParaRPr lang="en-US" sz="1200" dirty="0"/>
          </a:p>
        </p:txBody>
      </p:sp>
      <p:sp>
        <p:nvSpPr>
          <p:cNvPr id="13" name="Text 11"/>
          <p:cNvSpPr/>
          <p:nvPr/>
        </p:nvSpPr>
        <p:spPr>
          <a:xfrm>
            <a:off x="1376243" y="2284571"/>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Discussing the primary goals and aims of the digital library system.</a:t>
            </a:r>
            <a:endParaRPr lang="en-US" sz="1000" dirty="0"/>
          </a:p>
        </p:txBody>
      </p:sp>
      <p:sp>
        <p:nvSpPr>
          <p:cNvPr id="14" name="Shape 12"/>
          <p:cNvSpPr/>
          <p:nvPr/>
        </p:nvSpPr>
        <p:spPr>
          <a:xfrm>
            <a:off x="787539" y="3043595"/>
            <a:ext cx="458748" cy="15240"/>
          </a:xfrm>
          <a:prstGeom prst="roundRect">
            <a:avLst>
              <a:gd name="adj" fmla="val 361294"/>
            </a:avLst>
          </a:prstGeom>
          <a:solidFill>
            <a:srgbClr val="DABADD"/>
          </a:solidFill>
          <a:ln/>
        </p:spPr>
        <p:txBody>
          <a:bodyPr/>
          <a:lstStyle/>
          <a:p>
            <a:endParaRPr lang="en-IN"/>
          </a:p>
        </p:txBody>
      </p:sp>
      <p:sp>
        <p:nvSpPr>
          <p:cNvPr id="15" name="Shape 13"/>
          <p:cNvSpPr/>
          <p:nvPr/>
        </p:nvSpPr>
        <p:spPr>
          <a:xfrm>
            <a:off x="507861" y="2903815"/>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16" name="Text 14"/>
          <p:cNvSpPr/>
          <p:nvPr/>
        </p:nvSpPr>
        <p:spPr>
          <a:xfrm>
            <a:off x="609064" y="2958703"/>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3</a:t>
            </a:r>
            <a:endParaRPr lang="en-US" sz="1450" dirty="0"/>
          </a:p>
        </p:txBody>
      </p:sp>
      <p:sp>
        <p:nvSpPr>
          <p:cNvPr id="17" name="Text 15"/>
          <p:cNvSpPr/>
          <p:nvPr/>
        </p:nvSpPr>
        <p:spPr>
          <a:xfrm>
            <a:off x="1376243" y="2887504"/>
            <a:ext cx="1963936"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Existing System &amp; Drawbacks</a:t>
            </a:r>
            <a:endParaRPr lang="en-US" sz="1200" dirty="0"/>
          </a:p>
        </p:txBody>
      </p:sp>
      <p:sp>
        <p:nvSpPr>
          <p:cNvPr id="18" name="Text 16"/>
          <p:cNvSpPr/>
          <p:nvPr/>
        </p:nvSpPr>
        <p:spPr>
          <a:xfrm>
            <a:off x="1376243" y="3158728"/>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Examining the limitations of the current library system.</a:t>
            </a:r>
            <a:endParaRPr lang="en-US" sz="1000" dirty="0"/>
          </a:p>
        </p:txBody>
      </p:sp>
      <p:sp>
        <p:nvSpPr>
          <p:cNvPr id="19" name="Shape 17"/>
          <p:cNvSpPr/>
          <p:nvPr/>
        </p:nvSpPr>
        <p:spPr>
          <a:xfrm>
            <a:off x="787539" y="3917752"/>
            <a:ext cx="458748" cy="15240"/>
          </a:xfrm>
          <a:prstGeom prst="roundRect">
            <a:avLst>
              <a:gd name="adj" fmla="val 361294"/>
            </a:avLst>
          </a:prstGeom>
          <a:solidFill>
            <a:srgbClr val="DABADD"/>
          </a:solidFill>
          <a:ln/>
        </p:spPr>
        <p:txBody>
          <a:bodyPr/>
          <a:lstStyle/>
          <a:p>
            <a:endParaRPr lang="en-IN"/>
          </a:p>
        </p:txBody>
      </p:sp>
      <p:sp>
        <p:nvSpPr>
          <p:cNvPr id="20" name="Shape 18"/>
          <p:cNvSpPr/>
          <p:nvPr/>
        </p:nvSpPr>
        <p:spPr>
          <a:xfrm>
            <a:off x="507861" y="3777972"/>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21" name="Text 19"/>
          <p:cNvSpPr/>
          <p:nvPr/>
        </p:nvSpPr>
        <p:spPr>
          <a:xfrm>
            <a:off x="609064" y="3832860"/>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4</a:t>
            </a:r>
            <a:endParaRPr lang="en-US" sz="1450" dirty="0"/>
          </a:p>
        </p:txBody>
      </p:sp>
      <p:sp>
        <p:nvSpPr>
          <p:cNvPr id="22" name="Text 20"/>
          <p:cNvSpPr/>
          <p:nvPr/>
        </p:nvSpPr>
        <p:spPr>
          <a:xfrm>
            <a:off x="1376243" y="3761661"/>
            <a:ext cx="2078712"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Proposed System &amp; Advantages</a:t>
            </a:r>
            <a:endParaRPr lang="en-US" sz="1200" dirty="0"/>
          </a:p>
        </p:txBody>
      </p:sp>
      <p:sp>
        <p:nvSpPr>
          <p:cNvPr id="23" name="Text 21"/>
          <p:cNvSpPr/>
          <p:nvPr/>
        </p:nvSpPr>
        <p:spPr>
          <a:xfrm>
            <a:off x="1376243" y="4032885"/>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Presenting the new digital library system and its benefits.</a:t>
            </a:r>
            <a:endParaRPr lang="en-US" sz="1000" dirty="0"/>
          </a:p>
        </p:txBody>
      </p:sp>
      <p:sp>
        <p:nvSpPr>
          <p:cNvPr id="24" name="Shape 22"/>
          <p:cNvSpPr/>
          <p:nvPr/>
        </p:nvSpPr>
        <p:spPr>
          <a:xfrm>
            <a:off x="787539" y="4791908"/>
            <a:ext cx="458748" cy="15240"/>
          </a:xfrm>
          <a:prstGeom prst="roundRect">
            <a:avLst>
              <a:gd name="adj" fmla="val 361294"/>
            </a:avLst>
          </a:prstGeom>
          <a:solidFill>
            <a:srgbClr val="DABADD"/>
          </a:solidFill>
          <a:ln/>
        </p:spPr>
        <p:txBody>
          <a:bodyPr/>
          <a:lstStyle/>
          <a:p>
            <a:endParaRPr lang="en-IN"/>
          </a:p>
        </p:txBody>
      </p:sp>
      <p:sp>
        <p:nvSpPr>
          <p:cNvPr id="25" name="Shape 23"/>
          <p:cNvSpPr/>
          <p:nvPr/>
        </p:nvSpPr>
        <p:spPr>
          <a:xfrm>
            <a:off x="507861" y="4652129"/>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26" name="Text 24"/>
          <p:cNvSpPr/>
          <p:nvPr/>
        </p:nvSpPr>
        <p:spPr>
          <a:xfrm>
            <a:off x="609064" y="4707017"/>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5</a:t>
            </a:r>
            <a:endParaRPr lang="en-US" sz="1450" dirty="0"/>
          </a:p>
        </p:txBody>
      </p:sp>
      <p:sp>
        <p:nvSpPr>
          <p:cNvPr id="27" name="Text 25"/>
          <p:cNvSpPr/>
          <p:nvPr/>
        </p:nvSpPr>
        <p:spPr>
          <a:xfrm>
            <a:off x="1376243" y="4635818"/>
            <a:ext cx="1542217"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System Architecture</a:t>
            </a:r>
            <a:endParaRPr lang="en-US" sz="1200" dirty="0"/>
          </a:p>
        </p:txBody>
      </p:sp>
      <p:sp>
        <p:nvSpPr>
          <p:cNvPr id="28" name="Text 26"/>
          <p:cNvSpPr/>
          <p:nvPr/>
        </p:nvSpPr>
        <p:spPr>
          <a:xfrm>
            <a:off x="1376243" y="4907042"/>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Illustrating the technical design and components of the system.</a:t>
            </a:r>
            <a:endParaRPr lang="en-US" sz="1000" dirty="0"/>
          </a:p>
        </p:txBody>
      </p:sp>
      <p:sp>
        <p:nvSpPr>
          <p:cNvPr id="29" name="Shape 27"/>
          <p:cNvSpPr/>
          <p:nvPr/>
        </p:nvSpPr>
        <p:spPr>
          <a:xfrm>
            <a:off x="787539" y="5666065"/>
            <a:ext cx="458748" cy="15240"/>
          </a:xfrm>
          <a:prstGeom prst="roundRect">
            <a:avLst>
              <a:gd name="adj" fmla="val 361294"/>
            </a:avLst>
          </a:prstGeom>
          <a:solidFill>
            <a:srgbClr val="DABADD"/>
          </a:solidFill>
          <a:ln/>
        </p:spPr>
        <p:txBody>
          <a:bodyPr/>
          <a:lstStyle/>
          <a:p>
            <a:endParaRPr lang="en-IN"/>
          </a:p>
        </p:txBody>
      </p:sp>
      <p:sp>
        <p:nvSpPr>
          <p:cNvPr id="30" name="Shape 28"/>
          <p:cNvSpPr/>
          <p:nvPr/>
        </p:nvSpPr>
        <p:spPr>
          <a:xfrm>
            <a:off x="507861" y="5526286"/>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31" name="Text 29"/>
          <p:cNvSpPr/>
          <p:nvPr/>
        </p:nvSpPr>
        <p:spPr>
          <a:xfrm>
            <a:off x="609064" y="5581174"/>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6</a:t>
            </a:r>
            <a:endParaRPr lang="en-US" sz="1450" dirty="0"/>
          </a:p>
        </p:txBody>
      </p:sp>
      <p:sp>
        <p:nvSpPr>
          <p:cNvPr id="32" name="Text 30"/>
          <p:cNvSpPr/>
          <p:nvPr/>
        </p:nvSpPr>
        <p:spPr>
          <a:xfrm>
            <a:off x="1376243" y="5509974"/>
            <a:ext cx="1597700"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Modules &amp; Descriptions</a:t>
            </a:r>
            <a:endParaRPr lang="en-US" sz="1200" dirty="0"/>
          </a:p>
        </p:txBody>
      </p:sp>
      <p:sp>
        <p:nvSpPr>
          <p:cNvPr id="33" name="Text 31"/>
          <p:cNvSpPr/>
          <p:nvPr/>
        </p:nvSpPr>
        <p:spPr>
          <a:xfrm>
            <a:off x="1376243" y="5781199"/>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Exploring the different modules of the system and their functions.</a:t>
            </a:r>
            <a:endParaRPr lang="en-US" sz="1000" dirty="0"/>
          </a:p>
        </p:txBody>
      </p:sp>
      <p:sp>
        <p:nvSpPr>
          <p:cNvPr id="34" name="Shape 32"/>
          <p:cNvSpPr/>
          <p:nvPr/>
        </p:nvSpPr>
        <p:spPr>
          <a:xfrm>
            <a:off x="787539" y="6540222"/>
            <a:ext cx="458748" cy="15240"/>
          </a:xfrm>
          <a:prstGeom prst="roundRect">
            <a:avLst>
              <a:gd name="adj" fmla="val 361294"/>
            </a:avLst>
          </a:prstGeom>
          <a:solidFill>
            <a:srgbClr val="DABADD"/>
          </a:solidFill>
          <a:ln/>
        </p:spPr>
        <p:txBody>
          <a:bodyPr/>
          <a:lstStyle/>
          <a:p>
            <a:endParaRPr lang="en-IN"/>
          </a:p>
        </p:txBody>
      </p:sp>
      <p:sp>
        <p:nvSpPr>
          <p:cNvPr id="35" name="Shape 33"/>
          <p:cNvSpPr/>
          <p:nvPr/>
        </p:nvSpPr>
        <p:spPr>
          <a:xfrm>
            <a:off x="507861" y="6400443"/>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36" name="Text 34"/>
          <p:cNvSpPr/>
          <p:nvPr/>
        </p:nvSpPr>
        <p:spPr>
          <a:xfrm>
            <a:off x="609064" y="6455331"/>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7</a:t>
            </a:r>
            <a:endParaRPr lang="en-US" sz="1450" dirty="0"/>
          </a:p>
        </p:txBody>
      </p:sp>
      <p:sp>
        <p:nvSpPr>
          <p:cNvPr id="37" name="Text 35"/>
          <p:cNvSpPr/>
          <p:nvPr/>
        </p:nvSpPr>
        <p:spPr>
          <a:xfrm>
            <a:off x="1376243" y="6384131"/>
            <a:ext cx="1932861"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Conclusion &amp; Enhancements</a:t>
            </a:r>
            <a:endParaRPr lang="en-US" sz="1200" dirty="0"/>
          </a:p>
        </p:txBody>
      </p:sp>
      <p:sp>
        <p:nvSpPr>
          <p:cNvPr id="38" name="Text 36"/>
          <p:cNvSpPr/>
          <p:nvPr/>
        </p:nvSpPr>
        <p:spPr>
          <a:xfrm>
            <a:off x="1376243" y="6655356"/>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Summarizing the key takeaways and future development plans.</a:t>
            </a:r>
            <a:endParaRPr lang="en-US" sz="1000" dirty="0"/>
          </a:p>
        </p:txBody>
      </p:sp>
      <p:sp>
        <p:nvSpPr>
          <p:cNvPr id="39" name="Shape 37"/>
          <p:cNvSpPr/>
          <p:nvPr/>
        </p:nvSpPr>
        <p:spPr>
          <a:xfrm>
            <a:off x="787539" y="7414379"/>
            <a:ext cx="458748" cy="15240"/>
          </a:xfrm>
          <a:prstGeom prst="roundRect">
            <a:avLst>
              <a:gd name="adj" fmla="val 361294"/>
            </a:avLst>
          </a:prstGeom>
          <a:solidFill>
            <a:srgbClr val="DABADD"/>
          </a:solidFill>
          <a:ln/>
        </p:spPr>
        <p:txBody>
          <a:bodyPr/>
          <a:lstStyle/>
          <a:p>
            <a:endParaRPr lang="en-IN"/>
          </a:p>
        </p:txBody>
      </p:sp>
      <p:sp>
        <p:nvSpPr>
          <p:cNvPr id="40" name="Shape 38"/>
          <p:cNvSpPr/>
          <p:nvPr/>
        </p:nvSpPr>
        <p:spPr>
          <a:xfrm>
            <a:off x="507861" y="7274600"/>
            <a:ext cx="294918" cy="294918"/>
          </a:xfrm>
          <a:prstGeom prst="roundRect">
            <a:avLst>
              <a:gd name="adj" fmla="val 18670"/>
            </a:avLst>
          </a:prstGeom>
          <a:solidFill>
            <a:srgbClr val="F4D4F7"/>
          </a:solidFill>
          <a:ln w="7620">
            <a:solidFill>
              <a:srgbClr val="DABADD"/>
            </a:solidFill>
            <a:prstDash val="solid"/>
          </a:ln>
        </p:spPr>
        <p:txBody>
          <a:bodyPr/>
          <a:lstStyle/>
          <a:p>
            <a:endParaRPr lang="en-IN"/>
          </a:p>
        </p:txBody>
      </p:sp>
      <p:sp>
        <p:nvSpPr>
          <p:cNvPr id="41" name="Text 39"/>
          <p:cNvSpPr/>
          <p:nvPr/>
        </p:nvSpPr>
        <p:spPr>
          <a:xfrm>
            <a:off x="609064" y="7329488"/>
            <a:ext cx="92512" cy="185023"/>
          </a:xfrm>
          <a:prstGeom prst="rect">
            <a:avLst/>
          </a:prstGeom>
          <a:noFill/>
          <a:ln/>
        </p:spPr>
        <p:txBody>
          <a:bodyPr wrap="none" lIns="0" tIns="0" rIns="0" bIns="0" rtlCol="0" anchor="t"/>
          <a:lstStyle/>
          <a:p>
            <a:pPr marL="0" indent="0" algn="ctr">
              <a:lnSpc>
                <a:spcPts val="1450"/>
              </a:lnSpc>
              <a:buNone/>
            </a:pPr>
            <a:r>
              <a:rPr lang="en-US" sz="1450" kern="0" spc="-29" dirty="0">
                <a:solidFill>
                  <a:srgbClr val="272525"/>
                </a:solidFill>
                <a:latin typeface="Source Serif Pro" pitchFamily="34" charset="0"/>
                <a:ea typeface="Source Serif Pro" pitchFamily="34" charset="-122"/>
                <a:cs typeface="Source Serif Pro" pitchFamily="34" charset="-120"/>
              </a:rPr>
              <a:t>8</a:t>
            </a:r>
            <a:endParaRPr lang="en-US" sz="1450" dirty="0"/>
          </a:p>
        </p:txBody>
      </p:sp>
      <p:sp>
        <p:nvSpPr>
          <p:cNvPr id="42" name="Text 40"/>
          <p:cNvSpPr/>
          <p:nvPr/>
        </p:nvSpPr>
        <p:spPr>
          <a:xfrm>
            <a:off x="1376243" y="7258288"/>
            <a:ext cx="1542217" cy="192643"/>
          </a:xfrm>
          <a:prstGeom prst="rect">
            <a:avLst/>
          </a:prstGeom>
          <a:noFill/>
          <a:ln/>
        </p:spPr>
        <p:txBody>
          <a:bodyPr wrap="none" lIns="0" tIns="0" rIns="0" bIns="0" rtlCol="0" anchor="t"/>
          <a:lstStyle/>
          <a:p>
            <a:pPr marL="0" indent="0" algn="l">
              <a:lnSpc>
                <a:spcPts val="1500"/>
              </a:lnSpc>
              <a:buNone/>
            </a:pPr>
            <a:r>
              <a:rPr lang="en-US" sz="1200" kern="0" spc="-24" dirty="0">
                <a:solidFill>
                  <a:srgbClr val="272525"/>
                </a:solidFill>
                <a:latin typeface="Source Serif Pro" pitchFamily="34" charset="0"/>
                <a:ea typeface="Source Serif Pro" pitchFamily="34" charset="-122"/>
                <a:cs typeface="Source Serif Pro" pitchFamily="34" charset="-120"/>
              </a:rPr>
              <a:t>References</a:t>
            </a:r>
            <a:endParaRPr lang="en-US" sz="1200" dirty="0"/>
          </a:p>
        </p:txBody>
      </p:sp>
      <p:sp>
        <p:nvSpPr>
          <p:cNvPr id="43" name="Text 41"/>
          <p:cNvSpPr/>
          <p:nvPr/>
        </p:nvSpPr>
        <p:spPr>
          <a:xfrm>
            <a:off x="1376243" y="7529513"/>
            <a:ext cx="12795409" cy="209669"/>
          </a:xfrm>
          <a:prstGeom prst="rect">
            <a:avLst/>
          </a:prstGeom>
          <a:noFill/>
          <a:ln/>
        </p:spPr>
        <p:txBody>
          <a:bodyPr wrap="none" lIns="0" tIns="0" rIns="0" bIns="0" rtlCol="0" anchor="t"/>
          <a:lstStyle/>
          <a:p>
            <a:pPr marL="0" indent="0" algn="l">
              <a:lnSpc>
                <a:spcPts val="1650"/>
              </a:lnSpc>
              <a:buNone/>
            </a:pPr>
            <a:r>
              <a:rPr lang="en-US" sz="1000" kern="0" spc="-21" dirty="0">
                <a:solidFill>
                  <a:srgbClr val="272525"/>
                </a:solidFill>
                <a:latin typeface="Source Sans Pro" pitchFamily="34" charset="0"/>
                <a:ea typeface="Source Sans Pro" pitchFamily="34" charset="-122"/>
                <a:cs typeface="Source Sans Pro" pitchFamily="34" charset="-120"/>
              </a:rPr>
              <a:t>Listing the sources used for this presentation.</a:t>
            </a:r>
            <a:endParaRPr lang="en-US" sz="1000" dirty="0"/>
          </a:p>
        </p:txBody>
      </p:sp>
      <p:sp>
        <p:nvSpPr>
          <p:cNvPr id="44" name="Rectangle 43">
            <a:extLst>
              <a:ext uri="{FF2B5EF4-FFF2-40B4-BE49-F238E27FC236}">
                <a16:creationId xmlns:a16="http://schemas.microsoft.com/office/drawing/2014/main" id="{DC23AC9F-C022-9410-FFDC-CA5275CF0F32}"/>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6504" y="652939"/>
            <a:ext cx="7483792" cy="1394936"/>
          </a:xfrm>
          <a:prstGeom prst="rect">
            <a:avLst/>
          </a:prstGeom>
          <a:noFill/>
          <a:ln/>
        </p:spPr>
        <p:txBody>
          <a:bodyPr wrap="square" lIns="0" tIns="0" rIns="0" bIns="0" rtlCol="0" anchor="t"/>
          <a:lstStyle/>
          <a:p>
            <a:pPr marL="0" indent="0">
              <a:lnSpc>
                <a:spcPts val="5450"/>
              </a:lnSpc>
              <a:buNone/>
            </a:pPr>
            <a:r>
              <a:rPr lang="en-US" sz="4350" kern="0" spc="-88" dirty="0">
                <a:solidFill>
                  <a:srgbClr val="D73AD7"/>
                </a:solidFill>
                <a:latin typeface="Source Serif Pro" pitchFamily="34" charset="0"/>
                <a:ea typeface="Source Serif Pro" pitchFamily="34" charset="-122"/>
                <a:cs typeface="Source Serif Pro" pitchFamily="34" charset="-120"/>
              </a:rPr>
              <a:t>Objective of Digital Library System</a:t>
            </a:r>
            <a:endParaRPr lang="en-US" sz="4350" dirty="0"/>
          </a:p>
        </p:txBody>
      </p:sp>
      <p:sp>
        <p:nvSpPr>
          <p:cNvPr id="4" name="Shape 1"/>
          <p:cNvSpPr/>
          <p:nvPr/>
        </p:nvSpPr>
        <p:spPr>
          <a:xfrm>
            <a:off x="6316504" y="2403634"/>
            <a:ext cx="3623310" cy="2467928"/>
          </a:xfrm>
          <a:prstGeom prst="roundRect">
            <a:avLst>
              <a:gd name="adj" fmla="val 4036"/>
            </a:avLst>
          </a:prstGeom>
          <a:solidFill>
            <a:srgbClr val="F4D4F7"/>
          </a:solidFill>
          <a:ln w="7620">
            <a:solidFill>
              <a:srgbClr val="DABADD"/>
            </a:solidFill>
            <a:prstDash val="solid"/>
          </a:ln>
        </p:spPr>
        <p:txBody>
          <a:bodyPr/>
          <a:lstStyle/>
          <a:p>
            <a:endParaRPr lang="en-IN"/>
          </a:p>
        </p:txBody>
      </p:sp>
      <p:sp>
        <p:nvSpPr>
          <p:cNvPr id="5" name="Text 2"/>
          <p:cNvSpPr/>
          <p:nvPr/>
        </p:nvSpPr>
        <p:spPr>
          <a:xfrm>
            <a:off x="6561296" y="2648426"/>
            <a:ext cx="2803565" cy="348853"/>
          </a:xfrm>
          <a:prstGeom prst="rect">
            <a:avLst/>
          </a:prstGeom>
          <a:noFill/>
          <a:ln/>
        </p:spPr>
        <p:txBody>
          <a:bodyPr wrap="none" lIns="0" tIns="0" rIns="0" bIns="0" rtlCol="0" anchor="t"/>
          <a:lstStyle/>
          <a:p>
            <a:pPr marL="0" indent="0">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Enhanced Accessibility</a:t>
            </a:r>
            <a:endParaRPr lang="en-US" sz="2150" dirty="0"/>
          </a:p>
        </p:txBody>
      </p:sp>
      <p:sp>
        <p:nvSpPr>
          <p:cNvPr id="6" name="Text 3"/>
          <p:cNvSpPr/>
          <p:nvPr/>
        </p:nvSpPr>
        <p:spPr>
          <a:xfrm>
            <a:off x="6561296" y="3139559"/>
            <a:ext cx="3133725" cy="1138357"/>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Providing 24/7 access to library resources from anywhere with an internet connection.</a:t>
            </a:r>
            <a:endParaRPr lang="en-US" sz="1850" dirty="0"/>
          </a:p>
        </p:txBody>
      </p:sp>
      <p:sp>
        <p:nvSpPr>
          <p:cNvPr id="7" name="Shape 4"/>
          <p:cNvSpPr/>
          <p:nvPr/>
        </p:nvSpPr>
        <p:spPr>
          <a:xfrm>
            <a:off x="10176986" y="2403634"/>
            <a:ext cx="3623310" cy="2467928"/>
          </a:xfrm>
          <a:prstGeom prst="roundRect">
            <a:avLst>
              <a:gd name="adj" fmla="val 4036"/>
            </a:avLst>
          </a:prstGeom>
          <a:solidFill>
            <a:srgbClr val="F4D4F7"/>
          </a:solidFill>
          <a:ln w="7620">
            <a:solidFill>
              <a:srgbClr val="DABADD"/>
            </a:solidFill>
            <a:prstDash val="solid"/>
          </a:ln>
        </p:spPr>
        <p:txBody>
          <a:bodyPr/>
          <a:lstStyle/>
          <a:p>
            <a:endParaRPr lang="en-IN"/>
          </a:p>
        </p:txBody>
      </p:sp>
      <p:sp>
        <p:nvSpPr>
          <p:cNvPr id="8" name="Text 5"/>
          <p:cNvSpPr/>
          <p:nvPr/>
        </p:nvSpPr>
        <p:spPr>
          <a:xfrm>
            <a:off x="10421779" y="2648426"/>
            <a:ext cx="3133725" cy="697706"/>
          </a:xfrm>
          <a:prstGeom prst="rect">
            <a:avLst/>
          </a:prstGeom>
          <a:noFill/>
          <a:ln/>
        </p:spPr>
        <p:txBody>
          <a:bodyPr wrap="square" lIns="0" tIns="0" rIns="0" bIns="0" rtlCol="0" anchor="t"/>
          <a:lstStyle/>
          <a:p>
            <a:pPr marL="0" indent="0">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Improved Search &amp; Discovery</a:t>
            </a:r>
            <a:endParaRPr lang="en-US" sz="2150" dirty="0"/>
          </a:p>
        </p:txBody>
      </p:sp>
      <p:sp>
        <p:nvSpPr>
          <p:cNvPr id="9" name="Text 6"/>
          <p:cNvSpPr/>
          <p:nvPr/>
        </p:nvSpPr>
        <p:spPr>
          <a:xfrm>
            <a:off x="10421779" y="3488412"/>
            <a:ext cx="3133725" cy="1138357"/>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Simplifying the search process and making it easier to find relevant materials.</a:t>
            </a:r>
            <a:endParaRPr lang="en-US" sz="1850" dirty="0"/>
          </a:p>
        </p:txBody>
      </p:sp>
      <p:sp>
        <p:nvSpPr>
          <p:cNvPr id="10" name="Shape 7"/>
          <p:cNvSpPr/>
          <p:nvPr/>
        </p:nvSpPr>
        <p:spPr>
          <a:xfrm>
            <a:off x="6316504" y="5108734"/>
            <a:ext cx="3623310" cy="2467928"/>
          </a:xfrm>
          <a:prstGeom prst="roundRect">
            <a:avLst>
              <a:gd name="adj" fmla="val 4036"/>
            </a:avLst>
          </a:prstGeom>
          <a:solidFill>
            <a:srgbClr val="F4D4F7"/>
          </a:solidFill>
          <a:ln w="7620">
            <a:solidFill>
              <a:srgbClr val="DABADD"/>
            </a:solidFill>
            <a:prstDash val="solid"/>
          </a:ln>
        </p:spPr>
        <p:txBody>
          <a:bodyPr/>
          <a:lstStyle/>
          <a:p>
            <a:endParaRPr lang="en-IN"/>
          </a:p>
        </p:txBody>
      </p:sp>
      <p:sp>
        <p:nvSpPr>
          <p:cNvPr id="11" name="Text 8"/>
          <p:cNvSpPr/>
          <p:nvPr/>
        </p:nvSpPr>
        <p:spPr>
          <a:xfrm>
            <a:off x="6561296" y="5353526"/>
            <a:ext cx="3133725" cy="697706"/>
          </a:xfrm>
          <a:prstGeom prst="rect">
            <a:avLst/>
          </a:prstGeom>
          <a:noFill/>
          <a:ln/>
        </p:spPr>
        <p:txBody>
          <a:bodyPr wrap="square" lIns="0" tIns="0" rIns="0" bIns="0" rtlCol="0" anchor="t"/>
          <a:lstStyle/>
          <a:p>
            <a:pPr marL="0" indent="0">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Personalized Recommendations</a:t>
            </a:r>
            <a:endParaRPr lang="en-US" sz="2150" dirty="0"/>
          </a:p>
        </p:txBody>
      </p:sp>
      <p:sp>
        <p:nvSpPr>
          <p:cNvPr id="12" name="Text 9"/>
          <p:cNvSpPr/>
          <p:nvPr/>
        </p:nvSpPr>
        <p:spPr>
          <a:xfrm>
            <a:off x="6561296" y="6193512"/>
            <a:ext cx="3133725" cy="1138357"/>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Offering tailored suggestions based on user interests and browsing history.</a:t>
            </a:r>
            <a:endParaRPr lang="en-US" sz="1850" dirty="0"/>
          </a:p>
        </p:txBody>
      </p:sp>
      <p:sp>
        <p:nvSpPr>
          <p:cNvPr id="13" name="Shape 10"/>
          <p:cNvSpPr/>
          <p:nvPr/>
        </p:nvSpPr>
        <p:spPr>
          <a:xfrm>
            <a:off x="10176986" y="5108734"/>
            <a:ext cx="3623310" cy="2467928"/>
          </a:xfrm>
          <a:prstGeom prst="roundRect">
            <a:avLst>
              <a:gd name="adj" fmla="val 4036"/>
            </a:avLst>
          </a:prstGeom>
          <a:solidFill>
            <a:srgbClr val="F4D4F7"/>
          </a:solidFill>
          <a:ln w="7620">
            <a:solidFill>
              <a:srgbClr val="DABADD"/>
            </a:solidFill>
            <a:prstDash val="solid"/>
          </a:ln>
        </p:spPr>
        <p:txBody>
          <a:bodyPr/>
          <a:lstStyle/>
          <a:p>
            <a:endParaRPr lang="en-IN"/>
          </a:p>
        </p:txBody>
      </p:sp>
      <p:sp>
        <p:nvSpPr>
          <p:cNvPr id="14" name="Text 11"/>
          <p:cNvSpPr/>
          <p:nvPr/>
        </p:nvSpPr>
        <p:spPr>
          <a:xfrm>
            <a:off x="10421779" y="5353526"/>
            <a:ext cx="2790349" cy="348853"/>
          </a:xfrm>
          <a:prstGeom prst="rect">
            <a:avLst/>
          </a:prstGeom>
          <a:noFill/>
          <a:ln/>
        </p:spPr>
        <p:txBody>
          <a:bodyPr wrap="none" lIns="0" tIns="0" rIns="0" bIns="0" rtlCol="0" anchor="t"/>
          <a:lstStyle/>
          <a:p>
            <a:pPr marL="0" indent="0">
              <a:lnSpc>
                <a:spcPts val="2700"/>
              </a:lnSpc>
              <a:buNone/>
            </a:pPr>
            <a:r>
              <a:rPr lang="en-US" sz="2150" kern="0" spc="-44" dirty="0">
                <a:solidFill>
                  <a:srgbClr val="272525"/>
                </a:solidFill>
                <a:latin typeface="Source Serif Pro" pitchFamily="34" charset="0"/>
                <a:ea typeface="Source Serif Pro" pitchFamily="34" charset="-122"/>
                <a:cs typeface="Source Serif Pro" pitchFamily="34" charset="-120"/>
              </a:rPr>
              <a:t>Increased Engagement</a:t>
            </a:r>
            <a:endParaRPr lang="en-US" sz="2150" dirty="0"/>
          </a:p>
        </p:txBody>
      </p:sp>
      <p:sp>
        <p:nvSpPr>
          <p:cNvPr id="15" name="Text 12"/>
          <p:cNvSpPr/>
          <p:nvPr/>
        </p:nvSpPr>
        <p:spPr>
          <a:xfrm>
            <a:off x="10421779" y="5844659"/>
            <a:ext cx="3133725" cy="1138357"/>
          </a:xfrm>
          <a:prstGeom prst="rect">
            <a:avLst/>
          </a:prstGeom>
          <a:noFill/>
          <a:ln/>
        </p:spPr>
        <p:txBody>
          <a:bodyPr wrap="square" lIns="0" tIns="0" rIns="0" bIns="0" rtlCol="0" anchor="t"/>
          <a:lstStyle/>
          <a:p>
            <a:pPr marL="0" indent="0">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Promoting interaction and fostering a more engaging library experience.</a:t>
            </a:r>
            <a:endParaRPr lang="en-US" sz="1850" dirty="0"/>
          </a:p>
        </p:txBody>
      </p:sp>
      <p:sp>
        <p:nvSpPr>
          <p:cNvPr id="17" name="Rectangle 16">
            <a:extLst>
              <a:ext uri="{FF2B5EF4-FFF2-40B4-BE49-F238E27FC236}">
                <a16:creationId xmlns:a16="http://schemas.microsoft.com/office/drawing/2014/main" id="{B5CCEFD7-31FE-AB83-834C-8AA0A3528AD4}"/>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485787"/>
            <a:ext cx="8437959"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Existing System and Its Drawbacks</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pitchFamily="34" charset="0"/>
                <a:ea typeface="Source Serif Pro" pitchFamily="34" charset="-122"/>
                <a:cs typeface="Source Serif Pro" pitchFamily="34" charset="-120"/>
              </a:rPr>
              <a:t>Physical Constraints</a:t>
            </a:r>
            <a:endParaRPr lang="en-US" sz="2200" dirty="0"/>
          </a:p>
        </p:txBody>
      </p:sp>
      <p:sp>
        <p:nvSpPr>
          <p:cNvPr id="4" name="Text 2"/>
          <p:cNvSpPr/>
          <p:nvPr/>
        </p:nvSpPr>
        <p:spPr>
          <a:xfrm>
            <a:off x="837724" y="4379357"/>
            <a:ext cx="3928586"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Limited space for housing books and accommodating users. Restricted access hours.</a:t>
            </a:r>
            <a:endParaRPr lang="en-US" sz="1850" dirty="0"/>
          </a:p>
        </p:txBody>
      </p:sp>
      <p:sp>
        <p:nvSpPr>
          <p:cNvPr id="5" name="Text 3"/>
          <p:cNvSpPr/>
          <p:nvPr/>
        </p:nvSpPr>
        <p:spPr>
          <a:xfrm>
            <a:off x="5357813"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pitchFamily="34" charset="0"/>
                <a:ea typeface="Source Serif Pro" pitchFamily="34" charset="-122"/>
                <a:cs typeface="Source Serif Pro" pitchFamily="34" charset="-120"/>
              </a:rPr>
              <a:t>Inefficient Search</a:t>
            </a:r>
            <a:endParaRPr lang="en-US" sz="2200" dirty="0"/>
          </a:p>
        </p:txBody>
      </p:sp>
      <p:sp>
        <p:nvSpPr>
          <p:cNvPr id="6" name="Text 4"/>
          <p:cNvSpPr/>
          <p:nvPr/>
        </p:nvSpPr>
        <p:spPr>
          <a:xfrm>
            <a:off x="5357813" y="437935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Manual cataloging and searching can be time-consuming and frustrating.</a:t>
            </a:r>
            <a:endParaRPr lang="en-US" sz="1850" dirty="0"/>
          </a:p>
        </p:txBody>
      </p:sp>
      <p:sp>
        <p:nvSpPr>
          <p:cNvPr id="7" name="Text 5"/>
          <p:cNvSpPr/>
          <p:nvPr/>
        </p:nvSpPr>
        <p:spPr>
          <a:xfrm>
            <a:off x="9877901"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pitchFamily="34" charset="0"/>
                <a:ea typeface="Source Serif Pro" pitchFamily="34" charset="-122"/>
                <a:cs typeface="Source Serif Pro" pitchFamily="34" charset="-120"/>
              </a:rPr>
              <a:t>Limited Resources</a:t>
            </a:r>
            <a:endParaRPr lang="en-US" sz="2200" dirty="0"/>
          </a:p>
        </p:txBody>
      </p:sp>
      <p:sp>
        <p:nvSpPr>
          <p:cNvPr id="8" name="Text 6"/>
          <p:cNvSpPr/>
          <p:nvPr/>
        </p:nvSpPr>
        <p:spPr>
          <a:xfrm>
            <a:off x="9877901" y="437935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Restricted access to online resources, such as ebooks and digital journals.</a:t>
            </a:r>
            <a:endParaRPr lang="en-US" sz="1850" dirty="0"/>
          </a:p>
        </p:txBody>
      </p:sp>
      <p:sp>
        <p:nvSpPr>
          <p:cNvPr id="10" name="Rectangle 9">
            <a:extLst>
              <a:ext uri="{FF2B5EF4-FFF2-40B4-BE49-F238E27FC236}">
                <a16:creationId xmlns:a16="http://schemas.microsoft.com/office/drawing/2014/main" id="{89AE1C3F-9276-E082-157C-730E19BB34A9}"/>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7123" y="640318"/>
            <a:ext cx="7549753" cy="1339691"/>
          </a:xfrm>
          <a:prstGeom prst="rect">
            <a:avLst/>
          </a:prstGeom>
          <a:noFill/>
          <a:ln/>
        </p:spPr>
        <p:txBody>
          <a:bodyPr wrap="square" lIns="0" tIns="0" rIns="0" bIns="0" rtlCol="0" anchor="t"/>
          <a:lstStyle/>
          <a:p>
            <a:pPr marL="0" indent="0">
              <a:lnSpc>
                <a:spcPts val="5250"/>
              </a:lnSpc>
              <a:buNone/>
            </a:pPr>
            <a:r>
              <a:rPr lang="en-US" sz="4200" kern="0" spc="-84" dirty="0">
                <a:solidFill>
                  <a:srgbClr val="D73AD7"/>
                </a:solidFill>
                <a:latin typeface="Source Serif Pro" pitchFamily="34" charset="0"/>
                <a:ea typeface="Source Serif Pro" pitchFamily="34" charset="-122"/>
                <a:cs typeface="Source Serif Pro" pitchFamily="34" charset="-120"/>
              </a:rPr>
              <a:t>Proposed System and Its Advantages</a:t>
            </a:r>
            <a:endParaRPr lang="en-US" sz="4200" dirty="0"/>
          </a:p>
        </p:txBody>
      </p:sp>
      <p:sp>
        <p:nvSpPr>
          <p:cNvPr id="4" name="Shape 1"/>
          <p:cNvSpPr/>
          <p:nvPr/>
        </p:nvSpPr>
        <p:spPr>
          <a:xfrm>
            <a:off x="797123" y="2577822"/>
            <a:ext cx="512445" cy="512445"/>
          </a:xfrm>
          <a:prstGeom prst="roundRect">
            <a:avLst>
              <a:gd name="adj" fmla="val 18669"/>
            </a:avLst>
          </a:prstGeom>
          <a:solidFill>
            <a:srgbClr val="F4D4F7"/>
          </a:solidFill>
          <a:ln w="7620">
            <a:solidFill>
              <a:srgbClr val="DABADD"/>
            </a:solidFill>
            <a:prstDash val="solid"/>
          </a:ln>
        </p:spPr>
        <p:txBody>
          <a:bodyPr/>
          <a:lstStyle/>
          <a:p>
            <a:endParaRPr lang="en-IN"/>
          </a:p>
        </p:txBody>
      </p:sp>
      <p:sp>
        <p:nvSpPr>
          <p:cNvPr id="5" name="Text 2"/>
          <p:cNvSpPr/>
          <p:nvPr/>
        </p:nvSpPr>
        <p:spPr>
          <a:xfrm>
            <a:off x="972979" y="2673191"/>
            <a:ext cx="160734" cy="321588"/>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1</a:t>
            </a:r>
            <a:endParaRPr lang="en-US" sz="2500" dirty="0"/>
          </a:p>
        </p:txBody>
      </p:sp>
      <p:sp>
        <p:nvSpPr>
          <p:cNvPr id="6" name="Text 3"/>
          <p:cNvSpPr/>
          <p:nvPr/>
        </p:nvSpPr>
        <p:spPr>
          <a:xfrm>
            <a:off x="1537335" y="2577822"/>
            <a:ext cx="2679740" cy="334923"/>
          </a:xfrm>
          <a:prstGeom prst="rect">
            <a:avLst/>
          </a:prstGeom>
          <a:noFill/>
          <a:ln/>
        </p:spPr>
        <p:txBody>
          <a:bodyPr wrap="none" lIns="0" tIns="0" rIns="0" bIns="0" rtlCol="0" anchor="t"/>
          <a:lstStyle/>
          <a:p>
            <a:pPr marL="0" indent="0">
              <a:lnSpc>
                <a:spcPts val="2600"/>
              </a:lnSpc>
              <a:buNone/>
            </a:pPr>
            <a:r>
              <a:rPr lang="en-US" sz="2100" kern="0" spc="-42" dirty="0">
                <a:solidFill>
                  <a:srgbClr val="272525"/>
                </a:solidFill>
                <a:latin typeface="Source Serif Pro" pitchFamily="34" charset="0"/>
                <a:ea typeface="Source Serif Pro" pitchFamily="34" charset="-122"/>
                <a:cs typeface="Source Serif Pro" pitchFamily="34" charset="-120"/>
              </a:rPr>
              <a:t>Unlimited Storage</a:t>
            </a:r>
            <a:endParaRPr lang="en-US" sz="2100" dirty="0"/>
          </a:p>
        </p:txBody>
      </p:sp>
      <p:sp>
        <p:nvSpPr>
          <p:cNvPr id="7" name="Text 4"/>
          <p:cNvSpPr/>
          <p:nvPr/>
        </p:nvSpPr>
        <p:spPr>
          <a:xfrm>
            <a:off x="1537335" y="3049310"/>
            <a:ext cx="2920841" cy="1092994"/>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Digital storage allows for a vast collection of books, articles, and multimedia resources.</a:t>
            </a:r>
            <a:endParaRPr lang="en-US" sz="1750" dirty="0"/>
          </a:p>
        </p:txBody>
      </p:sp>
      <p:sp>
        <p:nvSpPr>
          <p:cNvPr id="8" name="Shape 5"/>
          <p:cNvSpPr/>
          <p:nvPr/>
        </p:nvSpPr>
        <p:spPr>
          <a:xfrm>
            <a:off x="4685943" y="2577822"/>
            <a:ext cx="512445" cy="512445"/>
          </a:xfrm>
          <a:prstGeom prst="roundRect">
            <a:avLst>
              <a:gd name="adj" fmla="val 18669"/>
            </a:avLst>
          </a:prstGeom>
          <a:solidFill>
            <a:srgbClr val="F4D4F7"/>
          </a:solidFill>
          <a:ln w="7620">
            <a:solidFill>
              <a:srgbClr val="DABADD"/>
            </a:solidFill>
            <a:prstDash val="solid"/>
          </a:ln>
        </p:spPr>
        <p:txBody>
          <a:bodyPr/>
          <a:lstStyle/>
          <a:p>
            <a:endParaRPr lang="en-IN"/>
          </a:p>
        </p:txBody>
      </p:sp>
      <p:sp>
        <p:nvSpPr>
          <p:cNvPr id="9" name="Text 6"/>
          <p:cNvSpPr/>
          <p:nvPr/>
        </p:nvSpPr>
        <p:spPr>
          <a:xfrm>
            <a:off x="4861798" y="2673191"/>
            <a:ext cx="160734" cy="321588"/>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2</a:t>
            </a:r>
            <a:endParaRPr lang="en-US" sz="2500" dirty="0"/>
          </a:p>
        </p:txBody>
      </p:sp>
      <p:sp>
        <p:nvSpPr>
          <p:cNvPr id="10" name="Text 7"/>
          <p:cNvSpPr/>
          <p:nvPr/>
        </p:nvSpPr>
        <p:spPr>
          <a:xfrm>
            <a:off x="5426154" y="2577822"/>
            <a:ext cx="2920841" cy="669846"/>
          </a:xfrm>
          <a:prstGeom prst="rect">
            <a:avLst/>
          </a:prstGeom>
          <a:noFill/>
          <a:ln/>
        </p:spPr>
        <p:txBody>
          <a:bodyPr wrap="square" lIns="0" tIns="0" rIns="0" bIns="0" rtlCol="0" anchor="t"/>
          <a:lstStyle/>
          <a:p>
            <a:pPr marL="0" indent="0">
              <a:lnSpc>
                <a:spcPts val="2600"/>
              </a:lnSpc>
              <a:buNone/>
            </a:pPr>
            <a:r>
              <a:rPr lang="en-US" sz="2100" kern="0" spc="-42" dirty="0">
                <a:solidFill>
                  <a:srgbClr val="272525"/>
                </a:solidFill>
                <a:latin typeface="Source Serif Pro" pitchFamily="34" charset="0"/>
                <a:ea typeface="Source Serif Pro" pitchFamily="34" charset="-122"/>
                <a:cs typeface="Source Serif Pro" pitchFamily="34" charset="-120"/>
              </a:rPr>
              <a:t>Advanced Search Functionality</a:t>
            </a:r>
            <a:endParaRPr lang="en-US" sz="2100" dirty="0"/>
          </a:p>
        </p:txBody>
      </p:sp>
      <p:sp>
        <p:nvSpPr>
          <p:cNvPr id="11" name="Text 8"/>
          <p:cNvSpPr/>
          <p:nvPr/>
        </p:nvSpPr>
        <p:spPr>
          <a:xfrm>
            <a:off x="5426154" y="3384232"/>
            <a:ext cx="2920841" cy="1092994"/>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Advanced search filters and keyword search capabilities enhance resource discovery.</a:t>
            </a:r>
            <a:endParaRPr lang="en-US" sz="1750" dirty="0"/>
          </a:p>
        </p:txBody>
      </p:sp>
      <p:sp>
        <p:nvSpPr>
          <p:cNvPr id="12" name="Shape 9"/>
          <p:cNvSpPr/>
          <p:nvPr/>
        </p:nvSpPr>
        <p:spPr>
          <a:xfrm>
            <a:off x="797123" y="4961215"/>
            <a:ext cx="512445" cy="512445"/>
          </a:xfrm>
          <a:prstGeom prst="roundRect">
            <a:avLst>
              <a:gd name="adj" fmla="val 18669"/>
            </a:avLst>
          </a:prstGeom>
          <a:solidFill>
            <a:srgbClr val="F4D4F7"/>
          </a:solidFill>
          <a:ln w="7620">
            <a:solidFill>
              <a:srgbClr val="DABADD"/>
            </a:solidFill>
            <a:prstDash val="solid"/>
          </a:ln>
        </p:spPr>
        <p:txBody>
          <a:bodyPr/>
          <a:lstStyle/>
          <a:p>
            <a:endParaRPr lang="en-IN"/>
          </a:p>
        </p:txBody>
      </p:sp>
      <p:sp>
        <p:nvSpPr>
          <p:cNvPr id="13" name="Text 10"/>
          <p:cNvSpPr/>
          <p:nvPr/>
        </p:nvSpPr>
        <p:spPr>
          <a:xfrm>
            <a:off x="972979" y="5056584"/>
            <a:ext cx="160734" cy="321588"/>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3</a:t>
            </a:r>
            <a:endParaRPr lang="en-US" sz="2500" dirty="0"/>
          </a:p>
        </p:txBody>
      </p:sp>
      <p:sp>
        <p:nvSpPr>
          <p:cNvPr id="14" name="Text 11"/>
          <p:cNvSpPr/>
          <p:nvPr/>
        </p:nvSpPr>
        <p:spPr>
          <a:xfrm>
            <a:off x="1537335" y="4961215"/>
            <a:ext cx="2679740" cy="334923"/>
          </a:xfrm>
          <a:prstGeom prst="rect">
            <a:avLst/>
          </a:prstGeom>
          <a:noFill/>
          <a:ln/>
        </p:spPr>
        <p:txBody>
          <a:bodyPr wrap="none" lIns="0" tIns="0" rIns="0" bIns="0" rtlCol="0" anchor="t"/>
          <a:lstStyle/>
          <a:p>
            <a:pPr marL="0" indent="0">
              <a:lnSpc>
                <a:spcPts val="2600"/>
              </a:lnSpc>
              <a:buNone/>
            </a:pPr>
            <a:r>
              <a:rPr lang="en-US" sz="2100" kern="0" spc="-42" dirty="0">
                <a:solidFill>
                  <a:srgbClr val="272525"/>
                </a:solidFill>
                <a:latin typeface="Source Serif Pro" pitchFamily="34" charset="0"/>
                <a:ea typeface="Source Serif Pro" pitchFamily="34" charset="-122"/>
                <a:cs typeface="Source Serif Pro" pitchFamily="34" charset="-120"/>
              </a:rPr>
              <a:t>Remote Access</a:t>
            </a:r>
            <a:endParaRPr lang="en-US" sz="2100" dirty="0"/>
          </a:p>
        </p:txBody>
      </p:sp>
      <p:sp>
        <p:nvSpPr>
          <p:cNvPr id="15" name="Text 12"/>
          <p:cNvSpPr/>
          <p:nvPr/>
        </p:nvSpPr>
        <p:spPr>
          <a:xfrm>
            <a:off x="1537335" y="5432703"/>
            <a:ext cx="2920841" cy="145732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Users can access the library from anywhere with an internet connection, eliminating physical limitations.</a:t>
            </a:r>
            <a:endParaRPr lang="en-US" sz="1750" dirty="0"/>
          </a:p>
        </p:txBody>
      </p:sp>
      <p:sp>
        <p:nvSpPr>
          <p:cNvPr id="16" name="Shape 13"/>
          <p:cNvSpPr/>
          <p:nvPr/>
        </p:nvSpPr>
        <p:spPr>
          <a:xfrm>
            <a:off x="4685943" y="4961215"/>
            <a:ext cx="512445" cy="512445"/>
          </a:xfrm>
          <a:prstGeom prst="roundRect">
            <a:avLst>
              <a:gd name="adj" fmla="val 18669"/>
            </a:avLst>
          </a:prstGeom>
          <a:solidFill>
            <a:srgbClr val="F4D4F7"/>
          </a:solidFill>
          <a:ln w="7620">
            <a:solidFill>
              <a:srgbClr val="DABADD"/>
            </a:solidFill>
            <a:prstDash val="solid"/>
          </a:ln>
        </p:spPr>
        <p:txBody>
          <a:bodyPr/>
          <a:lstStyle/>
          <a:p>
            <a:endParaRPr lang="en-IN"/>
          </a:p>
        </p:txBody>
      </p:sp>
      <p:sp>
        <p:nvSpPr>
          <p:cNvPr id="17" name="Text 14"/>
          <p:cNvSpPr/>
          <p:nvPr/>
        </p:nvSpPr>
        <p:spPr>
          <a:xfrm>
            <a:off x="4861798" y="5056584"/>
            <a:ext cx="160734" cy="321588"/>
          </a:xfrm>
          <a:prstGeom prst="rect">
            <a:avLst/>
          </a:prstGeom>
          <a:noFill/>
          <a:ln/>
        </p:spPr>
        <p:txBody>
          <a:bodyPr wrap="none" lIns="0" tIns="0" rIns="0" bIns="0" rtlCol="0" anchor="t"/>
          <a:lstStyle/>
          <a:p>
            <a:pPr marL="0" indent="0" algn="ctr">
              <a:lnSpc>
                <a:spcPts val="2500"/>
              </a:lnSpc>
              <a:buNone/>
            </a:pPr>
            <a:r>
              <a:rPr lang="en-US" sz="2500" kern="0" spc="-51" dirty="0">
                <a:solidFill>
                  <a:srgbClr val="272525"/>
                </a:solidFill>
                <a:latin typeface="Source Serif Pro" pitchFamily="34" charset="0"/>
                <a:ea typeface="Source Serif Pro" pitchFamily="34" charset="-122"/>
                <a:cs typeface="Source Serif Pro" pitchFamily="34" charset="-120"/>
              </a:rPr>
              <a:t>4</a:t>
            </a:r>
            <a:endParaRPr lang="en-US" sz="2500" dirty="0"/>
          </a:p>
        </p:txBody>
      </p:sp>
      <p:sp>
        <p:nvSpPr>
          <p:cNvPr id="18" name="Text 15"/>
          <p:cNvSpPr/>
          <p:nvPr/>
        </p:nvSpPr>
        <p:spPr>
          <a:xfrm>
            <a:off x="5426154" y="4961215"/>
            <a:ext cx="2920841" cy="669846"/>
          </a:xfrm>
          <a:prstGeom prst="rect">
            <a:avLst/>
          </a:prstGeom>
          <a:noFill/>
          <a:ln/>
        </p:spPr>
        <p:txBody>
          <a:bodyPr wrap="square" lIns="0" tIns="0" rIns="0" bIns="0" rtlCol="0" anchor="t"/>
          <a:lstStyle/>
          <a:p>
            <a:pPr marL="0" indent="0">
              <a:lnSpc>
                <a:spcPts val="2600"/>
              </a:lnSpc>
              <a:buNone/>
            </a:pPr>
            <a:r>
              <a:rPr lang="en-US" sz="2100" kern="0" spc="-42" dirty="0">
                <a:solidFill>
                  <a:srgbClr val="272525"/>
                </a:solidFill>
                <a:latin typeface="Source Serif Pro" pitchFamily="34" charset="0"/>
                <a:ea typeface="Source Serif Pro" pitchFamily="34" charset="-122"/>
                <a:cs typeface="Source Serif Pro" pitchFamily="34" charset="-120"/>
              </a:rPr>
              <a:t>Enhanced User Experience</a:t>
            </a:r>
            <a:endParaRPr lang="en-US" sz="2100" dirty="0"/>
          </a:p>
        </p:txBody>
      </p:sp>
      <p:sp>
        <p:nvSpPr>
          <p:cNvPr id="19" name="Text 16"/>
          <p:cNvSpPr/>
          <p:nvPr/>
        </p:nvSpPr>
        <p:spPr>
          <a:xfrm>
            <a:off x="5426154" y="5767626"/>
            <a:ext cx="2920841" cy="1821656"/>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Source Sans Pro" pitchFamily="34" charset="0"/>
                <a:ea typeface="Source Sans Pro" pitchFamily="34" charset="-122"/>
                <a:cs typeface="Source Sans Pro" pitchFamily="34" charset="-120"/>
              </a:rPr>
              <a:t>Interactive features, personalized recommendations, and streamlined interfaces improve the user experience.</a:t>
            </a:r>
            <a:endParaRPr lang="en-US" sz="1750" dirty="0"/>
          </a:p>
        </p:txBody>
      </p:sp>
      <p:sp>
        <p:nvSpPr>
          <p:cNvPr id="20" name="Rectangle 19">
            <a:extLst>
              <a:ext uri="{FF2B5EF4-FFF2-40B4-BE49-F238E27FC236}">
                <a16:creationId xmlns:a16="http://schemas.microsoft.com/office/drawing/2014/main" id="{5E7A13CF-9F47-1973-6033-F9786E6A9BD0}"/>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9099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Architecture Diagram</a:t>
            </a:r>
            <a:endParaRPr lang="en-US" sz="4400" dirty="0"/>
          </a:p>
        </p:txBody>
      </p:sp>
      <p:pic>
        <p:nvPicPr>
          <p:cNvPr id="3" name="Image 0" descr="preencoded.png"/>
          <p:cNvPicPr>
            <a:picLocks noChangeAspect="1"/>
          </p:cNvPicPr>
          <p:nvPr/>
        </p:nvPicPr>
        <p:blipFill>
          <a:blip r:embed="rId3"/>
          <a:stretch>
            <a:fillRect/>
          </a:stretch>
        </p:blipFill>
        <p:spPr>
          <a:xfrm>
            <a:off x="837724" y="2473762"/>
            <a:ext cx="4078962" cy="2520910"/>
          </a:xfrm>
          <a:prstGeom prst="rect">
            <a:avLst/>
          </a:prstGeom>
        </p:spPr>
      </p:pic>
      <p:sp>
        <p:nvSpPr>
          <p:cNvPr id="4" name="Text 1"/>
          <p:cNvSpPr/>
          <p:nvPr/>
        </p:nvSpPr>
        <p:spPr>
          <a:xfrm>
            <a:off x="837724" y="529387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User Interface</a:t>
            </a:r>
            <a:endParaRPr lang="en-US" sz="2200" dirty="0"/>
          </a:p>
        </p:txBody>
      </p:sp>
      <p:sp>
        <p:nvSpPr>
          <p:cNvPr id="5" name="Text 2"/>
          <p:cNvSpPr/>
          <p:nvPr/>
        </p:nvSpPr>
        <p:spPr>
          <a:xfrm>
            <a:off x="837724" y="5789414"/>
            <a:ext cx="40789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 user-friendly interface for browsing, searching, and accessing resources.</a:t>
            </a:r>
            <a:endParaRPr lang="en-US" sz="1850" dirty="0"/>
          </a:p>
        </p:txBody>
      </p:sp>
      <p:pic>
        <p:nvPicPr>
          <p:cNvPr id="6" name="Image 1" descr="preencoded.png"/>
          <p:cNvPicPr>
            <a:picLocks noChangeAspect="1"/>
          </p:cNvPicPr>
          <p:nvPr/>
        </p:nvPicPr>
        <p:blipFill>
          <a:blip r:embed="rId4"/>
          <a:stretch>
            <a:fillRect/>
          </a:stretch>
        </p:blipFill>
        <p:spPr>
          <a:xfrm>
            <a:off x="5275659" y="2473762"/>
            <a:ext cx="4078962" cy="2520910"/>
          </a:xfrm>
          <a:prstGeom prst="rect">
            <a:avLst/>
          </a:prstGeom>
        </p:spPr>
      </p:pic>
      <p:sp>
        <p:nvSpPr>
          <p:cNvPr id="7" name="Text 3"/>
          <p:cNvSpPr/>
          <p:nvPr/>
        </p:nvSpPr>
        <p:spPr>
          <a:xfrm>
            <a:off x="5275659" y="5293876"/>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System Infrastructure</a:t>
            </a:r>
            <a:endParaRPr lang="en-US" sz="2200" dirty="0"/>
          </a:p>
        </p:txBody>
      </p:sp>
      <p:sp>
        <p:nvSpPr>
          <p:cNvPr id="8" name="Text 4"/>
          <p:cNvSpPr/>
          <p:nvPr/>
        </p:nvSpPr>
        <p:spPr>
          <a:xfrm>
            <a:off x="5275659" y="5789414"/>
            <a:ext cx="40789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underlying hardware and software infrastructure supporting the system.</a:t>
            </a:r>
            <a:endParaRPr lang="en-US" sz="1850" dirty="0"/>
          </a:p>
        </p:txBody>
      </p:sp>
      <p:pic>
        <p:nvPicPr>
          <p:cNvPr id="9" name="Image 2" descr="preencoded.png"/>
          <p:cNvPicPr>
            <a:picLocks noChangeAspect="1"/>
          </p:cNvPicPr>
          <p:nvPr/>
        </p:nvPicPr>
        <p:blipFill>
          <a:blip r:embed="rId5"/>
          <a:stretch>
            <a:fillRect/>
          </a:stretch>
        </p:blipFill>
        <p:spPr>
          <a:xfrm>
            <a:off x="9713595" y="2473762"/>
            <a:ext cx="4079081" cy="2521029"/>
          </a:xfrm>
          <a:prstGeom prst="rect">
            <a:avLst/>
          </a:prstGeom>
        </p:spPr>
      </p:pic>
      <p:sp>
        <p:nvSpPr>
          <p:cNvPr id="10" name="Text 5"/>
          <p:cNvSpPr/>
          <p:nvPr/>
        </p:nvSpPr>
        <p:spPr>
          <a:xfrm>
            <a:off x="9713595" y="529399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pitchFamily="34" charset="0"/>
                <a:ea typeface="Source Serif Pro" pitchFamily="34" charset="-122"/>
                <a:cs typeface="Source Serif Pro" pitchFamily="34" charset="-120"/>
              </a:rPr>
              <a:t>Data Flow</a:t>
            </a:r>
            <a:endParaRPr lang="en-US" sz="2200" dirty="0"/>
          </a:p>
        </p:txBody>
      </p:sp>
      <p:sp>
        <p:nvSpPr>
          <p:cNvPr id="11" name="Text 6"/>
          <p:cNvSpPr/>
          <p:nvPr/>
        </p:nvSpPr>
        <p:spPr>
          <a:xfrm>
            <a:off x="9713595" y="5789533"/>
            <a:ext cx="4079081"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process of data exchange between the user interface, search engine, and database.</a:t>
            </a:r>
            <a:endParaRPr lang="en-US" sz="1850" dirty="0"/>
          </a:p>
        </p:txBody>
      </p:sp>
      <p:sp>
        <p:nvSpPr>
          <p:cNvPr id="12" name="Rectangle 11">
            <a:extLst>
              <a:ext uri="{FF2B5EF4-FFF2-40B4-BE49-F238E27FC236}">
                <a16:creationId xmlns:a16="http://schemas.microsoft.com/office/drawing/2014/main" id="{0498ACF9-C39E-22FD-A967-E678F4C32E11}"/>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386263"/>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pitchFamily="34" charset="0"/>
                <a:ea typeface="Source Serif Pro" pitchFamily="34" charset="-122"/>
                <a:cs typeface="Source Serif Pro" pitchFamily="34" charset="-120"/>
              </a:rPr>
              <a:t>Listed Modules</a:t>
            </a:r>
            <a:endParaRPr lang="en-US" sz="4400" dirty="0"/>
          </a:p>
        </p:txBody>
      </p:sp>
      <p:sp>
        <p:nvSpPr>
          <p:cNvPr id="4" name="Shape 1"/>
          <p:cNvSpPr/>
          <p:nvPr/>
        </p:nvSpPr>
        <p:spPr>
          <a:xfrm>
            <a:off x="837724" y="5449252"/>
            <a:ext cx="12954952" cy="1386126"/>
          </a:xfrm>
          <a:prstGeom prst="roundRect">
            <a:avLst>
              <a:gd name="adj" fmla="val 7253"/>
            </a:avLst>
          </a:prstGeom>
          <a:noFill/>
          <a:ln w="7620">
            <a:solidFill>
              <a:srgbClr val="000000">
                <a:alpha val="8000"/>
              </a:srgbClr>
            </a:solidFill>
            <a:prstDash val="solid"/>
          </a:ln>
        </p:spPr>
        <p:txBody>
          <a:bodyPr/>
          <a:lstStyle/>
          <a:p>
            <a:endParaRPr lang="en-IN"/>
          </a:p>
        </p:txBody>
      </p:sp>
      <p:sp>
        <p:nvSpPr>
          <p:cNvPr id="5" name="Shape 2"/>
          <p:cNvSpPr/>
          <p:nvPr/>
        </p:nvSpPr>
        <p:spPr>
          <a:xfrm>
            <a:off x="845344" y="5456873"/>
            <a:ext cx="12938403" cy="685443"/>
          </a:xfrm>
          <a:prstGeom prst="rect">
            <a:avLst/>
          </a:prstGeom>
          <a:solidFill>
            <a:srgbClr val="FFFFFF">
              <a:alpha val="4000"/>
            </a:srgbClr>
          </a:solidFill>
          <a:ln/>
        </p:spPr>
        <p:txBody>
          <a:bodyPr/>
          <a:lstStyle/>
          <a:p>
            <a:endParaRPr lang="en-IN"/>
          </a:p>
        </p:txBody>
      </p:sp>
      <p:sp>
        <p:nvSpPr>
          <p:cNvPr id="6" name="Text 3"/>
          <p:cNvSpPr/>
          <p:nvPr/>
        </p:nvSpPr>
        <p:spPr>
          <a:xfrm>
            <a:off x="1086088" y="5608082"/>
            <a:ext cx="382988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User Management</a:t>
            </a:r>
            <a:endParaRPr lang="en-US" sz="1850" dirty="0"/>
          </a:p>
        </p:txBody>
      </p:sp>
      <p:sp>
        <p:nvSpPr>
          <p:cNvPr id="7" name="Text 4"/>
          <p:cNvSpPr/>
          <p:nvPr/>
        </p:nvSpPr>
        <p:spPr>
          <a:xfrm>
            <a:off x="5402223" y="5608082"/>
            <a:ext cx="382607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Content Management</a:t>
            </a:r>
            <a:endParaRPr lang="en-US" sz="1850" dirty="0"/>
          </a:p>
        </p:txBody>
      </p:sp>
      <p:sp>
        <p:nvSpPr>
          <p:cNvPr id="8" name="Text 5"/>
          <p:cNvSpPr/>
          <p:nvPr/>
        </p:nvSpPr>
        <p:spPr>
          <a:xfrm>
            <a:off x="9714548" y="5608082"/>
            <a:ext cx="382988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Search Engine</a:t>
            </a:r>
            <a:endParaRPr lang="en-US" sz="1850" dirty="0"/>
          </a:p>
        </p:txBody>
      </p:sp>
      <p:sp>
        <p:nvSpPr>
          <p:cNvPr id="9" name="Shape 6"/>
          <p:cNvSpPr/>
          <p:nvPr/>
        </p:nvSpPr>
        <p:spPr>
          <a:xfrm>
            <a:off x="845344" y="6142315"/>
            <a:ext cx="12938403" cy="685443"/>
          </a:xfrm>
          <a:prstGeom prst="rect">
            <a:avLst/>
          </a:prstGeom>
          <a:solidFill>
            <a:srgbClr val="000000">
              <a:alpha val="4000"/>
            </a:srgbClr>
          </a:solidFill>
          <a:ln/>
        </p:spPr>
        <p:txBody>
          <a:bodyPr/>
          <a:lstStyle/>
          <a:p>
            <a:endParaRPr lang="en-IN"/>
          </a:p>
        </p:txBody>
      </p:sp>
      <p:sp>
        <p:nvSpPr>
          <p:cNvPr id="10" name="Text 7"/>
          <p:cNvSpPr/>
          <p:nvPr/>
        </p:nvSpPr>
        <p:spPr>
          <a:xfrm>
            <a:off x="1086088" y="6293525"/>
            <a:ext cx="382988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Digital Collections</a:t>
            </a:r>
            <a:endParaRPr lang="en-US" sz="1850" dirty="0"/>
          </a:p>
        </p:txBody>
      </p:sp>
      <p:sp>
        <p:nvSpPr>
          <p:cNvPr id="11" name="Text 8"/>
          <p:cNvSpPr/>
          <p:nvPr/>
        </p:nvSpPr>
        <p:spPr>
          <a:xfrm>
            <a:off x="5402223" y="6293525"/>
            <a:ext cx="382607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Digital Rights Management</a:t>
            </a:r>
            <a:endParaRPr lang="en-US" sz="1850" dirty="0"/>
          </a:p>
        </p:txBody>
      </p:sp>
      <p:sp>
        <p:nvSpPr>
          <p:cNvPr id="12" name="Text 9"/>
          <p:cNvSpPr/>
          <p:nvPr/>
        </p:nvSpPr>
        <p:spPr>
          <a:xfrm>
            <a:off x="9714548" y="6293525"/>
            <a:ext cx="382988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Analytics &amp; Reporting</a:t>
            </a:r>
            <a:endParaRPr lang="en-US" sz="1850" dirty="0"/>
          </a:p>
        </p:txBody>
      </p:sp>
      <p:sp>
        <p:nvSpPr>
          <p:cNvPr id="13" name="Rectangle 12">
            <a:extLst>
              <a:ext uri="{FF2B5EF4-FFF2-40B4-BE49-F238E27FC236}">
                <a16:creationId xmlns:a16="http://schemas.microsoft.com/office/drawing/2014/main" id="{D1C86E8D-7BDD-5928-1AD7-050E793D16F8}"/>
              </a:ext>
            </a:extLst>
          </p:cNvPr>
          <p:cNvSpPr/>
          <p:nvPr/>
        </p:nvSpPr>
        <p:spPr>
          <a:xfrm>
            <a:off x="1291311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2800" y="387548"/>
            <a:ext cx="5313998" cy="414099"/>
          </a:xfrm>
          <a:prstGeom prst="rect">
            <a:avLst/>
          </a:prstGeom>
          <a:noFill/>
          <a:ln/>
        </p:spPr>
        <p:txBody>
          <a:bodyPr wrap="none" lIns="0" tIns="0" rIns="0" bIns="0" rtlCol="0" anchor="t"/>
          <a:lstStyle/>
          <a:p>
            <a:pPr marL="0" indent="0">
              <a:lnSpc>
                <a:spcPts val="3250"/>
              </a:lnSpc>
              <a:buNone/>
            </a:pPr>
            <a:r>
              <a:rPr lang="en-US" sz="2600" kern="0" spc="-52" dirty="0">
                <a:solidFill>
                  <a:srgbClr val="D73AD7"/>
                </a:solidFill>
                <a:latin typeface="Source Serif Pro" pitchFamily="34" charset="0"/>
                <a:ea typeface="Source Serif Pro" pitchFamily="34" charset="-122"/>
                <a:cs typeface="Source Serif Pro" pitchFamily="34" charset="-120"/>
              </a:rPr>
              <a:t>Each Module Description and Output</a:t>
            </a:r>
            <a:endParaRPr lang="en-US" sz="2600" dirty="0"/>
          </a:p>
        </p:txBody>
      </p:sp>
      <p:pic>
        <p:nvPicPr>
          <p:cNvPr id="3" name="Image 0" descr="preencoded.png"/>
          <p:cNvPicPr>
            <a:picLocks noChangeAspect="1"/>
          </p:cNvPicPr>
          <p:nvPr/>
        </p:nvPicPr>
        <p:blipFill>
          <a:blip r:embed="rId3"/>
          <a:stretch>
            <a:fillRect/>
          </a:stretch>
        </p:blipFill>
        <p:spPr>
          <a:xfrm>
            <a:off x="492800" y="1083231"/>
            <a:ext cx="704017" cy="1126450"/>
          </a:xfrm>
          <a:prstGeom prst="rect">
            <a:avLst/>
          </a:prstGeom>
        </p:spPr>
      </p:pic>
      <p:sp>
        <p:nvSpPr>
          <p:cNvPr id="4" name="Text 1"/>
          <p:cNvSpPr/>
          <p:nvPr/>
        </p:nvSpPr>
        <p:spPr>
          <a:xfrm>
            <a:off x="1408033" y="1223963"/>
            <a:ext cx="1656517"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User Management</a:t>
            </a:r>
            <a:endParaRPr lang="en-US" sz="1300" dirty="0"/>
          </a:p>
        </p:txBody>
      </p:sp>
      <p:sp>
        <p:nvSpPr>
          <p:cNvPr id="5" name="Text 2"/>
          <p:cNvSpPr/>
          <p:nvPr/>
        </p:nvSpPr>
        <p:spPr>
          <a:xfrm>
            <a:off x="1408033" y="1515308"/>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Handles user registration, login, and account management, including access control and user privileges.</a:t>
            </a:r>
            <a:endParaRPr lang="en-US" sz="1100" dirty="0"/>
          </a:p>
        </p:txBody>
      </p:sp>
      <p:pic>
        <p:nvPicPr>
          <p:cNvPr id="6" name="Image 1" descr="preencoded.png"/>
          <p:cNvPicPr>
            <a:picLocks noChangeAspect="1"/>
          </p:cNvPicPr>
          <p:nvPr/>
        </p:nvPicPr>
        <p:blipFill>
          <a:blip r:embed="rId4"/>
          <a:stretch>
            <a:fillRect/>
          </a:stretch>
        </p:blipFill>
        <p:spPr>
          <a:xfrm>
            <a:off x="492800" y="2209681"/>
            <a:ext cx="704017" cy="1126450"/>
          </a:xfrm>
          <a:prstGeom prst="rect">
            <a:avLst/>
          </a:prstGeom>
        </p:spPr>
      </p:pic>
      <p:sp>
        <p:nvSpPr>
          <p:cNvPr id="7" name="Text 3"/>
          <p:cNvSpPr/>
          <p:nvPr/>
        </p:nvSpPr>
        <p:spPr>
          <a:xfrm>
            <a:off x="1408033" y="2350413"/>
            <a:ext cx="1656517"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Content Management</a:t>
            </a:r>
            <a:endParaRPr lang="en-US" sz="1300" dirty="0"/>
          </a:p>
        </p:txBody>
      </p:sp>
      <p:sp>
        <p:nvSpPr>
          <p:cNvPr id="8" name="Text 4"/>
          <p:cNvSpPr/>
          <p:nvPr/>
        </p:nvSpPr>
        <p:spPr>
          <a:xfrm>
            <a:off x="1408033" y="2641759"/>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Manages the collection of digital resources, including metadata, digitization, and preservation.</a:t>
            </a:r>
            <a:endParaRPr lang="en-US" sz="1100" dirty="0"/>
          </a:p>
        </p:txBody>
      </p:sp>
      <p:pic>
        <p:nvPicPr>
          <p:cNvPr id="9" name="Image 2" descr="preencoded.png"/>
          <p:cNvPicPr>
            <a:picLocks noChangeAspect="1"/>
          </p:cNvPicPr>
          <p:nvPr/>
        </p:nvPicPr>
        <p:blipFill>
          <a:blip r:embed="rId5"/>
          <a:stretch>
            <a:fillRect/>
          </a:stretch>
        </p:blipFill>
        <p:spPr>
          <a:xfrm>
            <a:off x="492800" y="3336131"/>
            <a:ext cx="704017" cy="1126450"/>
          </a:xfrm>
          <a:prstGeom prst="rect">
            <a:avLst/>
          </a:prstGeom>
        </p:spPr>
      </p:pic>
      <p:sp>
        <p:nvSpPr>
          <p:cNvPr id="10" name="Text 5"/>
          <p:cNvSpPr/>
          <p:nvPr/>
        </p:nvSpPr>
        <p:spPr>
          <a:xfrm>
            <a:off x="1408033" y="3476863"/>
            <a:ext cx="1656517"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Search Engine</a:t>
            </a:r>
            <a:endParaRPr lang="en-US" sz="1300" dirty="0"/>
          </a:p>
        </p:txBody>
      </p:sp>
      <p:sp>
        <p:nvSpPr>
          <p:cNvPr id="11" name="Text 6"/>
          <p:cNvSpPr/>
          <p:nvPr/>
        </p:nvSpPr>
        <p:spPr>
          <a:xfrm>
            <a:off x="1408033" y="3768209"/>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Provides advanced search capabilities, indexing resources, and retrieving relevant results based on user queries.</a:t>
            </a:r>
            <a:endParaRPr lang="en-US" sz="1100" dirty="0"/>
          </a:p>
        </p:txBody>
      </p:sp>
      <p:pic>
        <p:nvPicPr>
          <p:cNvPr id="12" name="Image 3" descr="preencoded.png"/>
          <p:cNvPicPr>
            <a:picLocks noChangeAspect="1"/>
          </p:cNvPicPr>
          <p:nvPr/>
        </p:nvPicPr>
        <p:blipFill>
          <a:blip r:embed="rId6"/>
          <a:stretch>
            <a:fillRect/>
          </a:stretch>
        </p:blipFill>
        <p:spPr>
          <a:xfrm>
            <a:off x="492800" y="4462582"/>
            <a:ext cx="704017" cy="1126450"/>
          </a:xfrm>
          <a:prstGeom prst="rect">
            <a:avLst/>
          </a:prstGeom>
        </p:spPr>
      </p:pic>
      <p:sp>
        <p:nvSpPr>
          <p:cNvPr id="13" name="Text 7"/>
          <p:cNvSpPr/>
          <p:nvPr/>
        </p:nvSpPr>
        <p:spPr>
          <a:xfrm>
            <a:off x="1408033" y="4603313"/>
            <a:ext cx="1656517"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Digital Collections</a:t>
            </a:r>
            <a:endParaRPr lang="en-US" sz="1300" dirty="0"/>
          </a:p>
        </p:txBody>
      </p:sp>
      <p:sp>
        <p:nvSpPr>
          <p:cNvPr id="14" name="Text 8"/>
          <p:cNvSpPr/>
          <p:nvPr/>
        </p:nvSpPr>
        <p:spPr>
          <a:xfrm>
            <a:off x="1408033" y="4894659"/>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Organizes and manages digital resources, including books, articles, multimedia files, and other materials.</a:t>
            </a:r>
            <a:endParaRPr lang="en-US" sz="1100" dirty="0"/>
          </a:p>
        </p:txBody>
      </p:sp>
      <p:pic>
        <p:nvPicPr>
          <p:cNvPr id="15" name="Image 4" descr="preencoded.png"/>
          <p:cNvPicPr>
            <a:picLocks noChangeAspect="1"/>
          </p:cNvPicPr>
          <p:nvPr/>
        </p:nvPicPr>
        <p:blipFill>
          <a:blip r:embed="rId7"/>
          <a:stretch>
            <a:fillRect/>
          </a:stretch>
        </p:blipFill>
        <p:spPr>
          <a:xfrm>
            <a:off x="492800" y="5589032"/>
            <a:ext cx="704017" cy="1126450"/>
          </a:xfrm>
          <a:prstGeom prst="rect">
            <a:avLst/>
          </a:prstGeom>
        </p:spPr>
      </p:pic>
      <p:sp>
        <p:nvSpPr>
          <p:cNvPr id="16" name="Text 9"/>
          <p:cNvSpPr/>
          <p:nvPr/>
        </p:nvSpPr>
        <p:spPr>
          <a:xfrm>
            <a:off x="1408033" y="5729764"/>
            <a:ext cx="1949648"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Digital Rights Management</a:t>
            </a:r>
            <a:endParaRPr lang="en-US" sz="1300" dirty="0"/>
          </a:p>
        </p:txBody>
      </p:sp>
      <p:sp>
        <p:nvSpPr>
          <p:cNvPr id="17" name="Text 10"/>
          <p:cNvSpPr/>
          <p:nvPr/>
        </p:nvSpPr>
        <p:spPr>
          <a:xfrm>
            <a:off x="1408033" y="6021110"/>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Protects digital resources from unauthorized access and use, ensuring compliance with copyright laws.</a:t>
            </a:r>
            <a:endParaRPr lang="en-US" sz="1100" dirty="0"/>
          </a:p>
        </p:txBody>
      </p:sp>
      <p:pic>
        <p:nvPicPr>
          <p:cNvPr id="18" name="Image 5" descr="preencoded.png"/>
          <p:cNvPicPr>
            <a:picLocks noChangeAspect="1"/>
          </p:cNvPicPr>
          <p:nvPr/>
        </p:nvPicPr>
        <p:blipFill>
          <a:blip r:embed="rId8"/>
          <a:stretch>
            <a:fillRect/>
          </a:stretch>
        </p:blipFill>
        <p:spPr>
          <a:xfrm>
            <a:off x="492800" y="6715482"/>
            <a:ext cx="704017" cy="1126450"/>
          </a:xfrm>
          <a:prstGeom prst="rect">
            <a:avLst/>
          </a:prstGeom>
        </p:spPr>
      </p:pic>
      <p:sp>
        <p:nvSpPr>
          <p:cNvPr id="19" name="Text 11"/>
          <p:cNvSpPr/>
          <p:nvPr/>
        </p:nvSpPr>
        <p:spPr>
          <a:xfrm>
            <a:off x="1408033" y="6856214"/>
            <a:ext cx="1656517" cy="206931"/>
          </a:xfrm>
          <a:prstGeom prst="rect">
            <a:avLst/>
          </a:prstGeom>
          <a:noFill/>
          <a:ln/>
        </p:spPr>
        <p:txBody>
          <a:bodyPr wrap="none" lIns="0" tIns="0" rIns="0" bIns="0" rtlCol="0" anchor="t"/>
          <a:lstStyle/>
          <a:p>
            <a:pPr marL="0" indent="0" algn="l">
              <a:lnSpc>
                <a:spcPts val="1600"/>
              </a:lnSpc>
              <a:buNone/>
            </a:pPr>
            <a:r>
              <a:rPr lang="en-US" sz="1300" kern="0" spc="-26" dirty="0">
                <a:solidFill>
                  <a:srgbClr val="272525"/>
                </a:solidFill>
                <a:latin typeface="Source Serif Pro" pitchFamily="34" charset="0"/>
                <a:ea typeface="Source Serif Pro" pitchFamily="34" charset="-122"/>
                <a:cs typeface="Source Serif Pro" pitchFamily="34" charset="-120"/>
              </a:rPr>
              <a:t>Analytics &amp; Reporting</a:t>
            </a:r>
            <a:endParaRPr lang="en-US" sz="1300" dirty="0"/>
          </a:p>
        </p:txBody>
      </p:sp>
      <p:sp>
        <p:nvSpPr>
          <p:cNvPr id="20" name="Text 12"/>
          <p:cNvSpPr/>
          <p:nvPr/>
        </p:nvSpPr>
        <p:spPr>
          <a:xfrm>
            <a:off x="1408033" y="7147560"/>
            <a:ext cx="12729567" cy="225266"/>
          </a:xfrm>
          <a:prstGeom prst="rect">
            <a:avLst/>
          </a:prstGeom>
          <a:noFill/>
          <a:ln/>
        </p:spPr>
        <p:txBody>
          <a:bodyPr wrap="none" lIns="0" tIns="0" rIns="0" bIns="0" rtlCol="0" anchor="t"/>
          <a:lstStyle/>
          <a:p>
            <a:pPr marL="0" indent="0" algn="l">
              <a:lnSpc>
                <a:spcPts val="1750"/>
              </a:lnSpc>
              <a:buNone/>
            </a:pPr>
            <a:r>
              <a:rPr lang="en-US" sz="1100" kern="0" spc="-22" dirty="0">
                <a:solidFill>
                  <a:srgbClr val="272525"/>
                </a:solidFill>
                <a:latin typeface="Source Sans Pro" pitchFamily="34" charset="0"/>
                <a:ea typeface="Source Sans Pro" pitchFamily="34" charset="-122"/>
                <a:cs typeface="Source Sans Pro" pitchFamily="34" charset="-120"/>
              </a:rPr>
              <a:t>Tracks user activity, usage patterns, and system performance, providing valuable insights for optimization.</a:t>
            </a:r>
            <a:endParaRPr lang="en-US" sz="1100" dirty="0"/>
          </a:p>
        </p:txBody>
      </p:sp>
      <p:sp>
        <p:nvSpPr>
          <p:cNvPr id="21" name="Rectangle 20">
            <a:extLst>
              <a:ext uri="{FF2B5EF4-FFF2-40B4-BE49-F238E27FC236}">
                <a16:creationId xmlns:a16="http://schemas.microsoft.com/office/drawing/2014/main" id="{754CFCF1-4646-74F5-1AD5-800217A19F2F}"/>
              </a:ext>
            </a:extLst>
          </p:cNvPr>
          <p:cNvSpPr/>
          <p:nvPr/>
        </p:nvSpPr>
        <p:spPr>
          <a:xfrm>
            <a:off x="12846202" y="7801393"/>
            <a:ext cx="1625848" cy="3501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Page no: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696</Words>
  <Application>Microsoft Office PowerPoint</Application>
  <PresentationFormat>Custom</PresentationFormat>
  <Paragraphs>123</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Source Sans Pro</vt:lpstr>
      <vt:lpstr>Source Serif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Jagarlamudi Jyothi</cp:lastModifiedBy>
  <cp:revision>4</cp:revision>
  <dcterms:created xsi:type="dcterms:W3CDTF">2024-09-26T16:29:12Z</dcterms:created>
  <dcterms:modified xsi:type="dcterms:W3CDTF">2024-09-28T04:51:47Z</dcterms:modified>
</cp:coreProperties>
</file>